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1" r:id="rId5"/>
    <p:sldId id="300" r:id="rId6"/>
    <p:sldId id="288" r:id="rId7"/>
    <p:sldId id="284" r:id="rId8"/>
    <p:sldId id="286" r:id="rId9"/>
    <p:sldId id="258" r:id="rId10"/>
    <p:sldId id="270" r:id="rId11"/>
    <p:sldId id="303" r:id="rId12"/>
    <p:sldId id="302" r:id="rId13"/>
    <p:sldId id="271" r:id="rId14"/>
    <p:sldId id="304" r:id="rId15"/>
    <p:sldId id="276" r:id="rId16"/>
    <p:sldId id="283" r:id="rId17"/>
    <p:sldId id="274" r:id="rId18"/>
    <p:sldId id="275" r:id="rId19"/>
    <p:sldId id="289" r:id="rId20"/>
    <p:sldId id="294" r:id="rId21"/>
    <p:sldId id="291" r:id="rId22"/>
    <p:sldId id="298" r:id="rId23"/>
    <p:sldId id="299" r:id="rId24"/>
    <p:sldId id="296" r:id="rId25"/>
    <p:sldId id="293" r:id="rId26"/>
    <p:sldId id="305" r:id="rId27"/>
    <p:sldId id="290" r:id="rId28"/>
    <p:sldId id="279" r:id="rId29"/>
    <p:sldId id="280" r:id="rId30"/>
    <p:sldId id="282" r:id="rId31"/>
    <p:sldId id="285" r:id="rId32"/>
    <p:sldId id="272" r:id="rId33"/>
    <p:sldId id="278" r:id="rId34"/>
    <p:sldId id="262" r:id="rId35"/>
    <p:sldId id="277" r:id="rId36"/>
    <p:sldId id="267" r:id="rId37"/>
  </p:sldIdLst>
  <p:sldSz cx="12192000" cy="6858000"/>
  <p:notesSz cx="6864350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n" initials="J" lastIdx="1" clrIdx="0">
    <p:extLst>
      <p:ext uri="{19B8F6BF-5375-455C-9EA6-DF929625EA0E}">
        <p15:presenceInfo xmlns:p15="http://schemas.microsoft.com/office/powerpoint/2012/main" userId="Juli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3B1"/>
    <a:srgbClr val="E71D73"/>
    <a:srgbClr val="1BA1E1"/>
    <a:srgbClr val="00AECC"/>
    <a:srgbClr val="B3B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88" d="100"/>
          <a:sy n="88" d="100"/>
        </p:scale>
        <p:origin x="8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04T08:11:04.615" idx="1">
    <p:pos x="10" y="10"/>
    <p:text>Dans l'UI "Rangement des documents" :
- virgule avant "ou les fusionner..."
- Espace en trop avant "puis le ranger"
- pas de 's' à PDF
- Pas de point à la fin des intitulés des boutons
- Pas de majuscule à "Ranger"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1ED17-51DF-4E57-A227-D56C3F2620CF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9EA64387-086D-47A3-9322-FA4AA90397C3}">
      <dgm:prSet phldrT="[Texte]"/>
      <dgm:spPr/>
      <dgm:t>
        <a:bodyPr/>
        <a:lstStyle/>
        <a:p>
          <a:r>
            <a:rPr lang="fr-FR" dirty="0"/>
            <a:t>Impression des séparateurs</a:t>
          </a:r>
        </a:p>
      </dgm:t>
    </dgm:pt>
    <dgm:pt modelId="{D8844DA4-65D2-4D12-BEB9-2D4E9BC23D95}" type="parTrans" cxnId="{ACA8B81B-17B2-4FDC-A129-8C327A47283C}">
      <dgm:prSet/>
      <dgm:spPr/>
      <dgm:t>
        <a:bodyPr/>
        <a:lstStyle/>
        <a:p>
          <a:endParaRPr lang="fr-FR"/>
        </a:p>
      </dgm:t>
    </dgm:pt>
    <dgm:pt modelId="{F0CEF146-B64C-4387-9689-5AF808E809C7}" type="sibTrans" cxnId="{ACA8B81B-17B2-4FDC-A129-8C327A47283C}">
      <dgm:prSet/>
      <dgm:spPr/>
      <dgm:t>
        <a:bodyPr/>
        <a:lstStyle/>
        <a:p>
          <a:endParaRPr lang="fr-FR"/>
        </a:p>
      </dgm:t>
    </dgm:pt>
    <dgm:pt modelId="{5E38FE19-4B82-403D-BAAA-BE0562508864}">
      <dgm:prSet phldrT="[Texte]"/>
      <dgm:spPr/>
      <dgm:t>
        <a:bodyPr/>
        <a:lstStyle/>
        <a:p>
          <a:r>
            <a:rPr lang="fr-FR" dirty="0"/>
            <a:t>Import fichier CSV</a:t>
          </a:r>
        </a:p>
      </dgm:t>
    </dgm:pt>
    <dgm:pt modelId="{A768F90C-778E-4C23-9383-87B3F660F238}" type="parTrans" cxnId="{7678937F-8E96-4C16-9B44-E5E319694E25}">
      <dgm:prSet/>
      <dgm:spPr/>
      <dgm:t>
        <a:bodyPr/>
        <a:lstStyle/>
        <a:p>
          <a:endParaRPr lang="fr-FR"/>
        </a:p>
      </dgm:t>
    </dgm:pt>
    <dgm:pt modelId="{6D927807-F703-4CBF-A3C3-24C0A74CDC7C}" type="sibTrans" cxnId="{7678937F-8E96-4C16-9B44-E5E319694E25}">
      <dgm:prSet/>
      <dgm:spPr/>
      <dgm:t>
        <a:bodyPr/>
        <a:lstStyle/>
        <a:p>
          <a:endParaRPr lang="fr-FR"/>
        </a:p>
      </dgm:t>
    </dgm:pt>
    <dgm:pt modelId="{01E05E69-05FB-4894-989E-DF02A15CD39F}">
      <dgm:prSet phldrT="[Texte]"/>
      <dgm:spPr/>
      <dgm:t>
        <a:bodyPr/>
        <a:lstStyle/>
        <a:p>
          <a:r>
            <a:rPr lang="fr-FR"/>
            <a:t>Création de séparateurs</a:t>
          </a:r>
          <a:endParaRPr lang="fr-FR" dirty="0"/>
        </a:p>
      </dgm:t>
    </dgm:pt>
    <dgm:pt modelId="{2FF5B173-ADD4-44A9-9F44-C15B0A840E46}" type="parTrans" cxnId="{5F39EECF-220D-470D-BDC4-E594F6485CF7}">
      <dgm:prSet/>
      <dgm:spPr/>
      <dgm:t>
        <a:bodyPr/>
        <a:lstStyle/>
        <a:p>
          <a:endParaRPr lang="en-US"/>
        </a:p>
      </dgm:t>
    </dgm:pt>
    <dgm:pt modelId="{51351307-74E8-48CC-8ED9-6D5993EDCEAC}" type="sibTrans" cxnId="{5F39EECF-220D-470D-BDC4-E594F6485CF7}">
      <dgm:prSet/>
      <dgm:spPr/>
      <dgm:t>
        <a:bodyPr/>
        <a:lstStyle/>
        <a:p>
          <a:endParaRPr lang="en-US"/>
        </a:p>
      </dgm:t>
    </dgm:pt>
    <dgm:pt modelId="{3C9ABD8D-2B11-4D6D-9C29-FAD1712A674A}" type="pres">
      <dgm:prSet presAssocID="{63B1ED17-51DF-4E57-A227-D56C3F2620C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CFFD9EC-5977-4B6F-994C-9A26D773D5F6}" type="pres">
      <dgm:prSet presAssocID="{9EA64387-086D-47A3-9322-FA4AA90397C3}" presName="gear1" presStyleLbl="node1" presStyleIdx="0" presStyleCnt="3">
        <dgm:presLayoutVars>
          <dgm:chMax val="1"/>
          <dgm:bulletEnabled val="1"/>
        </dgm:presLayoutVars>
      </dgm:prSet>
      <dgm:spPr/>
    </dgm:pt>
    <dgm:pt modelId="{E510DDA6-5FBD-49F6-8322-7563CF3EF7BB}" type="pres">
      <dgm:prSet presAssocID="{9EA64387-086D-47A3-9322-FA4AA90397C3}" presName="gear1srcNode" presStyleLbl="node1" presStyleIdx="0" presStyleCnt="3"/>
      <dgm:spPr/>
    </dgm:pt>
    <dgm:pt modelId="{F6314992-1E32-45AA-9A1D-463010033BDA}" type="pres">
      <dgm:prSet presAssocID="{9EA64387-086D-47A3-9322-FA4AA90397C3}" presName="gear1dstNode" presStyleLbl="node1" presStyleIdx="0" presStyleCnt="3"/>
      <dgm:spPr/>
    </dgm:pt>
    <dgm:pt modelId="{A624E878-7A1E-4F75-A487-A222DB038216}" type="pres">
      <dgm:prSet presAssocID="{5E38FE19-4B82-403D-BAAA-BE0562508864}" presName="gear2" presStyleLbl="node1" presStyleIdx="1" presStyleCnt="3">
        <dgm:presLayoutVars>
          <dgm:chMax val="1"/>
          <dgm:bulletEnabled val="1"/>
        </dgm:presLayoutVars>
      </dgm:prSet>
      <dgm:spPr/>
    </dgm:pt>
    <dgm:pt modelId="{CF0E43C4-406B-42B0-8C64-DC0E81038632}" type="pres">
      <dgm:prSet presAssocID="{5E38FE19-4B82-403D-BAAA-BE0562508864}" presName="gear2srcNode" presStyleLbl="node1" presStyleIdx="1" presStyleCnt="3"/>
      <dgm:spPr/>
    </dgm:pt>
    <dgm:pt modelId="{B951D7D9-4EC6-43CC-BF7B-058B7E91FE1E}" type="pres">
      <dgm:prSet presAssocID="{5E38FE19-4B82-403D-BAAA-BE0562508864}" presName="gear2dstNode" presStyleLbl="node1" presStyleIdx="1" presStyleCnt="3"/>
      <dgm:spPr/>
    </dgm:pt>
    <dgm:pt modelId="{5E0EA395-5F69-424E-8625-EFCF8827ABA3}" type="pres">
      <dgm:prSet presAssocID="{01E05E69-05FB-4894-989E-DF02A15CD39F}" presName="gear3" presStyleLbl="node1" presStyleIdx="2" presStyleCnt="3"/>
      <dgm:spPr/>
    </dgm:pt>
    <dgm:pt modelId="{14FE1909-9D69-41F0-8F7B-0F194D1BEFF5}" type="pres">
      <dgm:prSet presAssocID="{01E05E69-05FB-4894-989E-DF02A15CD39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45E570A-D139-4341-B1E1-952D6FF07B82}" type="pres">
      <dgm:prSet presAssocID="{01E05E69-05FB-4894-989E-DF02A15CD39F}" presName="gear3srcNode" presStyleLbl="node1" presStyleIdx="2" presStyleCnt="3"/>
      <dgm:spPr/>
    </dgm:pt>
    <dgm:pt modelId="{820CE8DB-CC2B-4310-A97F-A2A8A7763B97}" type="pres">
      <dgm:prSet presAssocID="{01E05E69-05FB-4894-989E-DF02A15CD39F}" presName="gear3dstNode" presStyleLbl="node1" presStyleIdx="2" presStyleCnt="3"/>
      <dgm:spPr/>
    </dgm:pt>
    <dgm:pt modelId="{70895672-C643-4114-B56A-4DFB7B3F20B1}" type="pres">
      <dgm:prSet presAssocID="{F0CEF146-B64C-4387-9689-5AF808E809C7}" presName="connector1" presStyleLbl="sibTrans2D1" presStyleIdx="0" presStyleCnt="3"/>
      <dgm:spPr/>
    </dgm:pt>
    <dgm:pt modelId="{89EF2517-88E2-4D11-B3DF-0696EBF9B960}" type="pres">
      <dgm:prSet presAssocID="{6D927807-F703-4CBF-A3C3-24C0A74CDC7C}" presName="connector2" presStyleLbl="sibTrans2D1" presStyleIdx="1" presStyleCnt="3"/>
      <dgm:spPr/>
    </dgm:pt>
    <dgm:pt modelId="{CF34B913-4441-4981-AF51-70BAE4DD8A44}" type="pres">
      <dgm:prSet presAssocID="{51351307-74E8-48CC-8ED9-6D5993EDCEAC}" presName="connector3" presStyleLbl="sibTrans2D1" presStyleIdx="2" presStyleCnt="3"/>
      <dgm:spPr/>
    </dgm:pt>
  </dgm:ptLst>
  <dgm:cxnLst>
    <dgm:cxn modelId="{55FB3A04-EAA4-4BBC-B3B9-4A02F7CF6BDD}" type="presOf" srcId="{9EA64387-086D-47A3-9322-FA4AA90397C3}" destId="{E510DDA6-5FBD-49F6-8322-7563CF3EF7BB}" srcOrd="1" destOrd="0" presId="urn:microsoft.com/office/officeart/2005/8/layout/gear1"/>
    <dgm:cxn modelId="{F171320A-733D-4181-A0C8-ED6DF45099CE}" type="presOf" srcId="{01E05E69-05FB-4894-989E-DF02A15CD39F}" destId="{820CE8DB-CC2B-4310-A97F-A2A8A7763B97}" srcOrd="3" destOrd="0" presId="urn:microsoft.com/office/officeart/2005/8/layout/gear1"/>
    <dgm:cxn modelId="{8BF61918-DBF6-4CA4-821E-19E448AAB1B0}" type="presOf" srcId="{9EA64387-086D-47A3-9322-FA4AA90397C3}" destId="{FCFFD9EC-5977-4B6F-994C-9A26D773D5F6}" srcOrd="0" destOrd="0" presId="urn:microsoft.com/office/officeart/2005/8/layout/gear1"/>
    <dgm:cxn modelId="{ACA8B81B-17B2-4FDC-A129-8C327A47283C}" srcId="{63B1ED17-51DF-4E57-A227-D56C3F2620CF}" destId="{9EA64387-086D-47A3-9322-FA4AA90397C3}" srcOrd="0" destOrd="0" parTransId="{D8844DA4-65D2-4D12-BEB9-2D4E9BC23D95}" sibTransId="{F0CEF146-B64C-4387-9689-5AF808E809C7}"/>
    <dgm:cxn modelId="{33103521-993C-43A5-AD1F-119EFC70B45D}" type="presOf" srcId="{51351307-74E8-48CC-8ED9-6D5993EDCEAC}" destId="{CF34B913-4441-4981-AF51-70BAE4DD8A44}" srcOrd="0" destOrd="0" presId="urn:microsoft.com/office/officeart/2005/8/layout/gear1"/>
    <dgm:cxn modelId="{53755B2C-0229-4A51-B68E-9BDD634F6E43}" type="presOf" srcId="{5E38FE19-4B82-403D-BAAA-BE0562508864}" destId="{CF0E43C4-406B-42B0-8C64-DC0E81038632}" srcOrd="1" destOrd="0" presId="urn:microsoft.com/office/officeart/2005/8/layout/gear1"/>
    <dgm:cxn modelId="{4EADE75F-33E7-401E-93CF-F54B16532734}" type="presOf" srcId="{63B1ED17-51DF-4E57-A227-D56C3F2620CF}" destId="{3C9ABD8D-2B11-4D6D-9C29-FAD1712A674A}" srcOrd="0" destOrd="0" presId="urn:microsoft.com/office/officeart/2005/8/layout/gear1"/>
    <dgm:cxn modelId="{08B4D27B-5FA2-4062-AE0A-9204F1FE38C4}" type="presOf" srcId="{9EA64387-086D-47A3-9322-FA4AA90397C3}" destId="{F6314992-1E32-45AA-9A1D-463010033BDA}" srcOrd="2" destOrd="0" presId="urn:microsoft.com/office/officeart/2005/8/layout/gear1"/>
    <dgm:cxn modelId="{7678937F-8E96-4C16-9B44-E5E319694E25}" srcId="{63B1ED17-51DF-4E57-A227-D56C3F2620CF}" destId="{5E38FE19-4B82-403D-BAAA-BE0562508864}" srcOrd="1" destOrd="0" parTransId="{A768F90C-778E-4C23-9383-87B3F660F238}" sibTransId="{6D927807-F703-4CBF-A3C3-24C0A74CDC7C}"/>
    <dgm:cxn modelId="{CC1F7691-D6B7-48C4-8962-6717A14C84E7}" type="presOf" srcId="{6D927807-F703-4CBF-A3C3-24C0A74CDC7C}" destId="{89EF2517-88E2-4D11-B3DF-0696EBF9B960}" srcOrd="0" destOrd="0" presId="urn:microsoft.com/office/officeart/2005/8/layout/gear1"/>
    <dgm:cxn modelId="{404510CA-8CD4-45C0-A556-BDCAFB32029B}" type="presOf" srcId="{01E05E69-05FB-4894-989E-DF02A15CD39F}" destId="{14FE1909-9D69-41F0-8F7B-0F194D1BEFF5}" srcOrd="1" destOrd="0" presId="urn:microsoft.com/office/officeart/2005/8/layout/gear1"/>
    <dgm:cxn modelId="{074821CC-F39E-4416-835C-6EBF91FABF70}" type="presOf" srcId="{01E05E69-05FB-4894-989E-DF02A15CD39F}" destId="{5E0EA395-5F69-424E-8625-EFCF8827ABA3}" srcOrd="0" destOrd="0" presId="urn:microsoft.com/office/officeart/2005/8/layout/gear1"/>
    <dgm:cxn modelId="{5F39EECF-220D-470D-BDC4-E594F6485CF7}" srcId="{63B1ED17-51DF-4E57-A227-D56C3F2620CF}" destId="{01E05E69-05FB-4894-989E-DF02A15CD39F}" srcOrd="2" destOrd="0" parTransId="{2FF5B173-ADD4-44A9-9F44-C15B0A840E46}" sibTransId="{51351307-74E8-48CC-8ED9-6D5993EDCEAC}"/>
    <dgm:cxn modelId="{34F183D6-8D4E-411D-8763-BFBEEC5625BE}" type="presOf" srcId="{5E38FE19-4B82-403D-BAAA-BE0562508864}" destId="{A624E878-7A1E-4F75-A487-A222DB038216}" srcOrd="0" destOrd="0" presId="urn:microsoft.com/office/officeart/2005/8/layout/gear1"/>
    <dgm:cxn modelId="{B9B167E3-A045-4E0E-AA86-963AB17AFA20}" type="presOf" srcId="{5E38FE19-4B82-403D-BAAA-BE0562508864}" destId="{B951D7D9-4EC6-43CC-BF7B-058B7E91FE1E}" srcOrd="2" destOrd="0" presId="urn:microsoft.com/office/officeart/2005/8/layout/gear1"/>
    <dgm:cxn modelId="{8E59A6F2-481F-44EE-9769-0AF3A94C4E19}" type="presOf" srcId="{01E05E69-05FB-4894-989E-DF02A15CD39F}" destId="{745E570A-D139-4341-B1E1-952D6FF07B82}" srcOrd="2" destOrd="0" presId="urn:microsoft.com/office/officeart/2005/8/layout/gear1"/>
    <dgm:cxn modelId="{580C35F6-03AE-4E5B-BEFF-F4BC9032ED5A}" type="presOf" srcId="{F0CEF146-B64C-4387-9689-5AF808E809C7}" destId="{70895672-C643-4114-B56A-4DFB7B3F20B1}" srcOrd="0" destOrd="0" presId="urn:microsoft.com/office/officeart/2005/8/layout/gear1"/>
    <dgm:cxn modelId="{4C42C2CB-67FB-4182-A574-C24F7B46C3F6}" type="presParOf" srcId="{3C9ABD8D-2B11-4D6D-9C29-FAD1712A674A}" destId="{FCFFD9EC-5977-4B6F-994C-9A26D773D5F6}" srcOrd="0" destOrd="0" presId="urn:microsoft.com/office/officeart/2005/8/layout/gear1"/>
    <dgm:cxn modelId="{6C250B5E-CF7B-42BF-8709-C9A1A5A41EED}" type="presParOf" srcId="{3C9ABD8D-2B11-4D6D-9C29-FAD1712A674A}" destId="{E510DDA6-5FBD-49F6-8322-7563CF3EF7BB}" srcOrd="1" destOrd="0" presId="urn:microsoft.com/office/officeart/2005/8/layout/gear1"/>
    <dgm:cxn modelId="{C936CEB4-2933-4F22-B912-F9469DC0F0A4}" type="presParOf" srcId="{3C9ABD8D-2B11-4D6D-9C29-FAD1712A674A}" destId="{F6314992-1E32-45AA-9A1D-463010033BDA}" srcOrd="2" destOrd="0" presId="urn:microsoft.com/office/officeart/2005/8/layout/gear1"/>
    <dgm:cxn modelId="{2DFF0E06-9999-40B7-B72A-849682BA5824}" type="presParOf" srcId="{3C9ABD8D-2B11-4D6D-9C29-FAD1712A674A}" destId="{A624E878-7A1E-4F75-A487-A222DB038216}" srcOrd="3" destOrd="0" presId="urn:microsoft.com/office/officeart/2005/8/layout/gear1"/>
    <dgm:cxn modelId="{57066C51-B89A-4281-90A5-7ED78507A779}" type="presParOf" srcId="{3C9ABD8D-2B11-4D6D-9C29-FAD1712A674A}" destId="{CF0E43C4-406B-42B0-8C64-DC0E81038632}" srcOrd="4" destOrd="0" presId="urn:microsoft.com/office/officeart/2005/8/layout/gear1"/>
    <dgm:cxn modelId="{278D3666-1D94-48FD-90BA-DB36A889C5A3}" type="presParOf" srcId="{3C9ABD8D-2B11-4D6D-9C29-FAD1712A674A}" destId="{B951D7D9-4EC6-43CC-BF7B-058B7E91FE1E}" srcOrd="5" destOrd="0" presId="urn:microsoft.com/office/officeart/2005/8/layout/gear1"/>
    <dgm:cxn modelId="{C29A45A0-36F4-4898-B878-89AA15DF1F61}" type="presParOf" srcId="{3C9ABD8D-2B11-4D6D-9C29-FAD1712A674A}" destId="{5E0EA395-5F69-424E-8625-EFCF8827ABA3}" srcOrd="6" destOrd="0" presId="urn:microsoft.com/office/officeart/2005/8/layout/gear1"/>
    <dgm:cxn modelId="{B5933454-18AF-48D8-A152-9BE8C5BE2D66}" type="presParOf" srcId="{3C9ABD8D-2B11-4D6D-9C29-FAD1712A674A}" destId="{14FE1909-9D69-41F0-8F7B-0F194D1BEFF5}" srcOrd="7" destOrd="0" presId="urn:microsoft.com/office/officeart/2005/8/layout/gear1"/>
    <dgm:cxn modelId="{0B0FAFE9-1E67-4950-98A0-FC1104FDC5AA}" type="presParOf" srcId="{3C9ABD8D-2B11-4D6D-9C29-FAD1712A674A}" destId="{745E570A-D139-4341-B1E1-952D6FF07B82}" srcOrd="8" destOrd="0" presId="urn:microsoft.com/office/officeart/2005/8/layout/gear1"/>
    <dgm:cxn modelId="{654E6CF0-F605-44DB-80FD-8312DF26EB7E}" type="presParOf" srcId="{3C9ABD8D-2B11-4D6D-9C29-FAD1712A674A}" destId="{820CE8DB-CC2B-4310-A97F-A2A8A7763B97}" srcOrd="9" destOrd="0" presId="urn:microsoft.com/office/officeart/2005/8/layout/gear1"/>
    <dgm:cxn modelId="{BBDCC29A-4059-4734-A2EA-EAEF1861D111}" type="presParOf" srcId="{3C9ABD8D-2B11-4D6D-9C29-FAD1712A674A}" destId="{70895672-C643-4114-B56A-4DFB7B3F20B1}" srcOrd="10" destOrd="0" presId="urn:microsoft.com/office/officeart/2005/8/layout/gear1"/>
    <dgm:cxn modelId="{8BC94C8A-1364-4FB1-A8CB-114266976C1F}" type="presParOf" srcId="{3C9ABD8D-2B11-4D6D-9C29-FAD1712A674A}" destId="{89EF2517-88E2-4D11-B3DF-0696EBF9B960}" srcOrd="11" destOrd="0" presId="urn:microsoft.com/office/officeart/2005/8/layout/gear1"/>
    <dgm:cxn modelId="{F01B4708-B904-4A96-9618-272DEB4F15D4}" type="presParOf" srcId="{3C9ABD8D-2B11-4D6D-9C29-FAD1712A674A}" destId="{CF34B913-4441-4981-AF51-70BAE4DD8A4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FD9EC-5977-4B6F-994C-9A26D773D5F6}">
      <dsp:nvSpPr>
        <dsp:cNvPr id="0" name=""/>
        <dsp:cNvSpPr/>
      </dsp:nvSpPr>
      <dsp:spPr>
        <a:xfrm>
          <a:off x="1726594" y="1214433"/>
          <a:ext cx="1484307" cy="148430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Impression des séparateurs</a:t>
          </a:r>
        </a:p>
      </dsp:txBody>
      <dsp:txXfrm>
        <a:off x="2025006" y="1562125"/>
        <a:ext cx="887483" cy="762964"/>
      </dsp:txXfrm>
    </dsp:sp>
    <dsp:sp modelId="{A624E878-7A1E-4F75-A487-A222DB038216}">
      <dsp:nvSpPr>
        <dsp:cNvPr id="0" name=""/>
        <dsp:cNvSpPr/>
      </dsp:nvSpPr>
      <dsp:spPr>
        <a:xfrm>
          <a:off x="862997" y="863597"/>
          <a:ext cx="1079496" cy="107949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Import fichier CSV</a:t>
          </a:r>
        </a:p>
      </dsp:txBody>
      <dsp:txXfrm>
        <a:off x="1134763" y="1137006"/>
        <a:ext cx="535964" cy="532678"/>
      </dsp:txXfrm>
    </dsp:sp>
    <dsp:sp modelId="{5E0EA395-5F69-424E-8625-EFCF8827ABA3}">
      <dsp:nvSpPr>
        <dsp:cNvPr id="0" name=""/>
        <dsp:cNvSpPr/>
      </dsp:nvSpPr>
      <dsp:spPr>
        <a:xfrm rot="20700000">
          <a:off x="1467625" y="118854"/>
          <a:ext cx="1057686" cy="10576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Création de séparateurs</a:t>
          </a:r>
          <a:endParaRPr lang="fr-FR" sz="900" kern="1200" dirty="0"/>
        </a:p>
      </dsp:txBody>
      <dsp:txXfrm rot="-20700000">
        <a:off x="1699607" y="350836"/>
        <a:ext cx="593723" cy="593723"/>
      </dsp:txXfrm>
    </dsp:sp>
    <dsp:sp modelId="{70895672-C643-4114-B56A-4DFB7B3F20B1}">
      <dsp:nvSpPr>
        <dsp:cNvPr id="0" name=""/>
        <dsp:cNvSpPr/>
      </dsp:nvSpPr>
      <dsp:spPr>
        <a:xfrm>
          <a:off x="1596820" y="999208"/>
          <a:ext cx="1899913" cy="1899913"/>
        </a:xfrm>
        <a:prstGeom prst="circularArrow">
          <a:avLst>
            <a:gd name="adj1" fmla="val 4688"/>
            <a:gd name="adj2" fmla="val 299029"/>
            <a:gd name="adj3" fmla="val 2465025"/>
            <a:gd name="adj4" fmla="val 1597620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F2517-88E2-4D11-B3DF-0696EBF9B960}">
      <dsp:nvSpPr>
        <dsp:cNvPr id="0" name=""/>
        <dsp:cNvSpPr/>
      </dsp:nvSpPr>
      <dsp:spPr>
        <a:xfrm>
          <a:off x="671821" y="631163"/>
          <a:ext cx="1380406" cy="13804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4B913-4441-4981-AF51-70BAE4DD8A44}">
      <dsp:nvSpPr>
        <dsp:cNvPr id="0" name=""/>
        <dsp:cNvSpPr/>
      </dsp:nvSpPr>
      <dsp:spPr>
        <a:xfrm>
          <a:off x="1222972" y="-106400"/>
          <a:ext cx="1488355" cy="14883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25/08/2023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C81D025-DDA1-0478-BA35-D097534AF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2" y="136525"/>
            <a:ext cx="2426847" cy="24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7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25/08/2023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6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25/08/2023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220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2190552" cy="6855696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27" b="1" i="0">
                <a:solidFill>
                  <a:schemeClr val="bg1"/>
                </a:solidFill>
                <a:latin typeface="Avenir"/>
                <a:cs typeface="Aveni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7" b="0" i="0">
                <a:solidFill>
                  <a:srgbClr val="CACCD3"/>
                </a:solidFill>
                <a:latin typeface="Avenir"/>
                <a:cs typeface="Avenir"/>
              </a:defRPr>
            </a:lvl1pPr>
          </a:lstStyle>
          <a:p>
            <a:pPr marL="34549">
              <a:spcBef>
                <a:spcPts val="91"/>
              </a:spcBef>
            </a:pPr>
            <a:fld id="{81D60167-4931-47E6-BA6A-407CBD079E47}" type="slidenum">
              <a:rPr lang="fr-FR" smtClean="0"/>
              <a:pPr marL="34549">
                <a:spcBef>
                  <a:spcPts val="91"/>
                </a:spcBef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73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5890" y="365125"/>
            <a:ext cx="920791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25/08/2023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A922889-ADB9-19BB-9248-C2890830A5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7" y="365124"/>
            <a:ext cx="1335466" cy="13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25/08/2023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42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25/08/2023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97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25/08/2023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8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25/08/2023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86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25/08/2023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80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25/08/2023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58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3EC-82B2-4CF7-8BB7-E7A09396B6C5}" type="datetimeFigureOut">
              <a:rPr lang="fr-FR" smtClean="0"/>
              <a:t>25/08/2023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24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73EC-82B2-4CF7-8BB7-E7A09396B6C5}" type="datetimeFigureOut">
              <a:rPr lang="fr-FR" smtClean="0"/>
              <a:t>25/08/2023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E61ED-D2A7-4105-87B7-5A2A82FEA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77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6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23.png"/><Relationship Id="rId5" Type="http://schemas.openxmlformats.org/officeDocument/2006/relationships/image" Target="../media/image68.png"/><Relationship Id="rId10" Type="http://schemas.microsoft.com/office/2007/relationships/diagramDrawing" Target="../diagrams/drawing1.xml"/><Relationship Id="rId4" Type="http://schemas.openxmlformats.org/officeDocument/2006/relationships/image" Target="../media/image67.png"/><Relationship Id="rId9" Type="http://schemas.openxmlformats.org/officeDocument/2006/relationships/diagramColors" Target="../diagrams/colors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8276" y="4587891"/>
            <a:ext cx="7734295" cy="569795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  <a:tabLst>
                <a:tab pos="1862195" algn="l"/>
              </a:tabLst>
            </a:pPr>
            <a:r>
              <a:rPr lang="fr-FR" dirty="0" err="1"/>
              <a:t>NotaNext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662196" y="5304790"/>
            <a:ext cx="809601" cy="0"/>
          </a:xfrm>
          <a:custGeom>
            <a:avLst/>
            <a:gdLst/>
            <a:ahLst/>
            <a:cxnLst/>
            <a:rect l="l" t="t" r="r" b="b"/>
            <a:pathLst>
              <a:path w="892810">
                <a:moveTo>
                  <a:pt x="0" y="0"/>
                </a:moveTo>
                <a:lnTo>
                  <a:pt x="892797" y="0"/>
                </a:lnTo>
              </a:path>
            </a:pathLst>
          </a:custGeom>
          <a:ln w="25400">
            <a:solidFill>
              <a:srgbClr val="2B2D6D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650681" y="5521788"/>
            <a:ext cx="1110754" cy="22091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360" spc="-5" dirty="0">
                <a:solidFill>
                  <a:srgbClr val="FFFFFF"/>
                </a:solidFill>
                <a:latin typeface="Avenir-Light"/>
                <a:cs typeface="Avenir-Light"/>
              </a:rPr>
              <a:t>NotaSolutions</a:t>
            </a:r>
            <a:endParaRPr sz="1360" dirty="0">
              <a:latin typeface="Avenir-Light"/>
              <a:cs typeface="Avenir-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8841" y="4872789"/>
            <a:ext cx="287909" cy="167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88" i="1" dirty="0">
                <a:solidFill>
                  <a:srgbClr val="FFFFFF"/>
                </a:solidFill>
                <a:latin typeface="Avenir-LightOblique"/>
                <a:cs typeface="Avenir-LightOblique"/>
              </a:rPr>
              <a:t>2023</a:t>
            </a:r>
            <a:endParaRPr sz="1088">
              <a:latin typeface="Avenir-LightOblique"/>
              <a:cs typeface="Avenir-LightObliqu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62195" y="6"/>
            <a:ext cx="1756823" cy="3735910"/>
          </a:xfrm>
          <a:custGeom>
            <a:avLst/>
            <a:gdLst/>
            <a:ahLst/>
            <a:cxnLst/>
            <a:rect l="l" t="t" r="r" b="b"/>
            <a:pathLst>
              <a:path w="1937385" h="4119879">
                <a:moveTo>
                  <a:pt x="1936800" y="0"/>
                </a:moveTo>
                <a:lnTo>
                  <a:pt x="0" y="0"/>
                </a:lnTo>
                <a:lnTo>
                  <a:pt x="0" y="4119613"/>
                </a:lnTo>
                <a:lnTo>
                  <a:pt x="48479" y="4119018"/>
                </a:lnTo>
                <a:lnTo>
                  <a:pt x="96665" y="4117243"/>
                </a:lnTo>
                <a:lnTo>
                  <a:pt x="144544" y="4114300"/>
                </a:lnTo>
                <a:lnTo>
                  <a:pt x="192103" y="4110206"/>
                </a:lnTo>
                <a:lnTo>
                  <a:pt x="239328" y="4104972"/>
                </a:lnTo>
                <a:lnTo>
                  <a:pt x="286204" y="4098613"/>
                </a:lnTo>
                <a:lnTo>
                  <a:pt x="332718" y="4091143"/>
                </a:lnTo>
                <a:lnTo>
                  <a:pt x="378856" y="4082576"/>
                </a:lnTo>
                <a:lnTo>
                  <a:pt x="424604" y="4072925"/>
                </a:lnTo>
                <a:lnTo>
                  <a:pt x="469948" y="4062205"/>
                </a:lnTo>
                <a:lnTo>
                  <a:pt x="514875" y="4050429"/>
                </a:lnTo>
                <a:lnTo>
                  <a:pt x="559370" y="4037611"/>
                </a:lnTo>
                <a:lnTo>
                  <a:pt x="603420" y="4023765"/>
                </a:lnTo>
                <a:lnTo>
                  <a:pt x="647010" y="4008905"/>
                </a:lnTo>
                <a:lnTo>
                  <a:pt x="690128" y="3993045"/>
                </a:lnTo>
                <a:lnTo>
                  <a:pt x="732758" y="3976199"/>
                </a:lnTo>
                <a:lnTo>
                  <a:pt x="774888" y="3958380"/>
                </a:lnTo>
                <a:lnTo>
                  <a:pt x="816502" y="3939602"/>
                </a:lnTo>
                <a:lnTo>
                  <a:pt x="857588" y="3919880"/>
                </a:lnTo>
                <a:lnTo>
                  <a:pt x="898132" y="3899227"/>
                </a:lnTo>
                <a:lnTo>
                  <a:pt x="938119" y="3877657"/>
                </a:lnTo>
                <a:lnTo>
                  <a:pt x="977536" y="3855184"/>
                </a:lnTo>
                <a:lnTo>
                  <a:pt x="1016369" y="3831821"/>
                </a:lnTo>
                <a:lnTo>
                  <a:pt x="1054604" y="3807583"/>
                </a:lnTo>
                <a:lnTo>
                  <a:pt x="1092227" y="3782484"/>
                </a:lnTo>
                <a:lnTo>
                  <a:pt x="1129225" y="3756537"/>
                </a:lnTo>
                <a:lnTo>
                  <a:pt x="1165583" y="3729756"/>
                </a:lnTo>
                <a:lnTo>
                  <a:pt x="1201287" y="3702155"/>
                </a:lnTo>
                <a:lnTo>
                  <a:pt x="1236324" y="3673749"/>
                </a:lnTo>
                <a:lnTo>
                  <a:pt x="1270680" y="3644550"/>
                </a:lnTo>
                <a:lnTo>
                  <a:pt x="1304341" y="3614573"/>
                </a:lnTo>
                <a:lnTo>
                  <a:pt x="1337292" y="3583831"/>
                </a:lnTo>
                <a:lnTo>
                  <a:pt x="1369521" y="3552339"/>
                </a:lnTo>
                <a:lnTo>
                  <a:pt x="1401014" y="3520110"/>
                </a:lnTo>
                <a:lnTo>
                  <a:pt x="1431756" y="3487158"/>
                </a:lnTo>
                <a:lnTo>
                  <a:pt x="1461733" y="3453497"/>
                </a:lnTo>
                <a:lnTo>
                  <a:pt x="1490932" y="3419142"/>
                </a:lnTo>
                <a:lnTo>
                  <a:pt x="1519339" y="3384105"/>
                </a:lnTo>
                <a:lnTo>
                  <a:pt x="1546940" y="3348401"/>
                </a:lnTo>
                <a:lnTo>
                  <a:pt x="1573721" y="3312043"/>
                </a:lnTo>
                <a:lnTo>
                  <a:pt x="1599668" y="3275045"/>
                </a:lnTo>
                <a:lnTo>
                  <a:pt x="1624768" y="3237422"/>
                </a:lnTo>
                <a:lnTo>
                  <a:pt x="1649006" y="3199187"/>
                </a:lnTo>
                <a:lnTo>
                  <a:pt x="1672368" y="3160355"/>
                </a:lnTo>
                <a:lnTo>
                  <a:pt x="1694842" y="3120937"/>
                </a:lnTo>
                <a:lnTo>
                  <a:pt x="1716412" y="3080950"/>
                </a:lnTo>
                <a:lnTo>
                  <a:pt x="1737065" y="3040407"/>
                </a:lnTo>
                <a:lnTo>
                  <a:pt x="1756788" y="2999320"/>
                </a:lnTo>
                <a:lnTo>
                  <a:pt x="1775566" y="2957706"/>
                </a:lnTo>
                <a:lnTo>
                  <a:pt x="1793385" y="2915576"/>
                </a:lnTo>
                <a:lnTo>
                  <a:pt x="1810231" y="2872945"/>
                </a:lnTo>
                <a:lnTo>
                  <a:pt x="1826091" y="2829828"/>
                </a:lnTo>
                <a:lnTo>
                  <a:pt x="1840951" y="2786237"/>
                </a:lnTo>
                <a:lnTo>
                  <a:pt x="1854797" y="2742187"/>
                </a:lnTo>
                <a:lnTo>
                  <a:pt x="1867615" y="2697692"/>
                </a:lnTo>
                <a:lnTo>
                  <a:pt x="1879391" y="2652765"/>
                </a:lnTo>
                <a:lnTo>
                  <a:pt x="1890112" y="2607420"/>
                </a:lnTo>
                <a:lnTo>
                  <a:pt x="1899763" y="2561672"/>
                </a:lnTo>
                <a:lnTo>
                  <a:pt x="1908330" y="2515534"/>
                </a:lnTo>
                <a:lnTo>
                  <a:pt x="1915800" y="2469019"/>
                </a:lnTo>
                <a:lnTo>
                  <a:pt x="1922159" y="2422143"/>
                </a:lnTo>
                <a:lnTo>
                  <a:pt x="1927393" y="2374918"/>
                </a:lnTo>
                <a:lnTo>
                  <a:pt x="1931488" y="2327358"/>
                </a:lnTo>
                <a:lnTo>
                  <a:pt x="1934430" y="2279478"/>
                </a:lnTo>
                <a:lnTo>
                  <a:pt x="1936205" y="2231292"/>
                </a:lnTo>
                <a:lnTo>
                  <a:pt x="1936800" y="2182812"/>
                </a:lnTo>
                <a:lnTo>
                  <a:pt x="1936800" y="0"/>
                </a:lnTo>
                <a:close/>
              </a:path>
            </a:pathLst>
          </a:custGeom>
          <a:solidFill>
            <a:srgbClr val="EF4D8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4136662" y="1860768"/>
            <a:ext cx="1747033" cy="4994651"/>
          </a:xfrm>
          <a:custGeom>
            <a:avLst/>
            <a:gdLst/>
            <a:ahLst/>
            <a:cxnLst/>
            <a:rect l="l" t="t" r="r" b="b"/>
            <a:pathLst>
              <a:path w="1926589" h="5507990">
                <a:moveTo>
                  <a:pt x="1926005" y="0"/>
                </a:moveTo>
                <a:lnTo>
                  <a:pt x="1877796" y="584"/>
                </a:lnTo>
                <a:lnTo>
                  <a:pt x="1829879" y="2349"/>
                </a:lnTo>
                <a:lnTo>
                  <a:pt x="1782267" y="5283"/>
                </a:lnTo>
                <a:lnTo>
                  <a:pt x="1734972" y="9347"/>
                </a:lnTo>
                <a:lnTo>
                  <a:pt x="1688007" y="14554"/>
                </a:lnTo>
                <a:lnTo>
                  <a:pt x="1641398" y="20878"/>
                </a:lnTo>
                <a:lnTo>
                  <a:pt x="1595145" y="28308"/>
                </a:lnTo>
                <a:lnTo>
                  <a:pt x="1556194" y="35547"/>
                </a:lnTo>
                <a:lnTo>
                  <a:pt x="1556194" y="3364280"/>
                </a:lnTo>
                <a:lnTo>
                  <a:pt x="1556194" y="3475837"/>
                </a:lnTo>
                <a:lnTo>
                  <a:pt x="1243749" y="3475837"/>
                </a:lnTo>
                <a:lnTo>
                  <a:pt x="1243749" y="3364280"/>
                </a:lnTo>
                <a:lnTo>
                  <a:pt x="1556194" y="3364280"/>
                </a:lnTo>
                <a:lnTo>
                  <a:pt x="1556194" y="35547"/>
                </a:lnTo>
                <a:lnTo>
                  <a:pt x="1503768" y="46418"/>
                </a:lnTo>
                <a:lnTo>
                  <a:pt x="1458671" y="57086"/>
                </a:lnTo>
                <a:lnTo>
                  <a:pt x="1414005" y="68795"/>
                </a:lnTo>
                <a:lnTo>
                  <a:pt x="1369758" y="81534"/>
                </a:lnTo>
                <a:lnTo>
                  <a:pt x="1325943" y="95313"/>
                </a:lnTo>
                <a:lnTo>
                  <a:pt x="1282598" y="110083"/>
                </a:lnTo>
                <a:lnTo>
                  <a:pt x="1239723" y="125857"/>
                </a:lnTo>
                <a:lnTo>
                  <a:pt x="1197330" y="142608"/>
                </a:lnTo>
                <a:lnTo>
                  <a:pt x="1155433" y="160324"/>
                </a:lnTo>
                <a:lnTo>
                  <a:pt x="1114056" y="179006"/>
                </a:lnTo>
                <a:lnTo>
                  <a:pt x="1073200" y="198615"/>
                </a:lnTo>
                <a:lnTo>
                  <a:pt x="1032878" y="219151"/>
                </a:lnTo>
                <a:lnTo>
                  <a:pt x="993114" y="240601"/>
                </a:lnTo>
                <a:lnTo>
                  <a:pt x="953922" y="262953"/>
                </a:lnTo>
                <a:lnTo>
                  <a:pt x="915301" y="286181"/>
                </a:lnTo>
                <a:lnTo>
                  <a:pt x="877277" y="310286"/>
                </a:lnTo>
                <a:lnTo>
                  <a:pt x="839863" y="335241"/>
                </a:lnTo>
                <a:lnTo>
                  <a:pt x="803071" y="361048"/>
                </a:lnTo>
                <a:lnTo>
                  <a:pt x="766914" y="387680"/>
                </a:lnTo>
                <a:lnTo>
                  <a:pt x="731418" y="415124"/>
                </a:lnTo>
                <a:lnTo>
                  <a:pt x="696569" y="443369"/>
                </a:lnTo>
                <a:lnTo>
                  <a:pt x="662406" y="472414"/>
                </a:lnTo>
                <a:lnTo>
                  <a:pt x="628929" y="502221"/>
                </a:lnTo>
                <a:lnTo>
                  <a:pt x="596163" y="532790"/>
                </a:lnTo>
                <a:lnTo>
                  <a:pt x="564121" y="564108"/>
                </a:lnTo>
                <a:lnTo>
                  <a:pt x="532803" y="596163"/>
                </a:lnTo>
                <a:lnTo>
                  <a:pt x="502234" y="628929"/>
                </a:lnTo>
                <a:lnTo>
                  <a:pt x="472414" y="662393"/>
                </a:lnTo>
                <a:lnTo>
                  <a:pt x="443382" y="696556"/>
                </a:lnTo>
                <a:lnTo>
                  <a:pt x="415137" y="731405"/>
                </a:lnTo>
                <a:lnTo>
                  <a:pt x="387692" y="766914"/>
                </a:lnTo>
                <a:lnTo>
                  <a:pt x="361061" y="803059"/>
                </a:lnTo>
                <a:lnTo>
                  <a:pt x="335254" y="839851"/>
                </a:lnTo>
                <a:lnTo>
                  <a:pt x="310299" y="877265"/>
                </a:lnTo>
                <a:lnTo>
                  <a:pt x="286194" y="915289"/>
                </a:lnTo>
                <a:lnTo>
                  <a:pt x="262953" y="953909"/>
                </a:lnTo>
                <a:lnTo>
                  <a:pt x="240614" y="993101"/>
                </a:lnTo>
                <a:lnTo>
                  <a:pt x="219163" y="1032865"/>
                </a:lnTo>
                <a:lnTo>
                  <a:pt x="198628" y="1073188"/>
                </a:lnTo>
                <a:lnTo>
                  <a:pt x="179006" y="1114044"/>
                </a:lnTo>
                <a:lnTo>
                  <a:pt x="160337" y="1155420"/>
                </a:lnTo>
                <a:lnTo>
                  <a:pt x="142621" y="1197317"/>
                </a:lnTo>
                <a:lnTo>
                  <a:pt x="125869" y="1239710"/>
                </a:lnTo>
                <a:lnTo>
                  <a:pt x="110096" y="1282585"/>
                </a:lnTo>
                <a:lnTo>
                  <a:pt x="95313" y="1325930"/>
                </a:lnTo>
                <a:lnTo>
                  <a:pt x="81546" y="1369733"/>
                </a:lnTo>
                <a:lnTo>
                  <a:pt x="68795" y="1413979"/>
                </a:lnTo>
                <a:lnTo>
                  <a:pt x="57086" y="1458658"/>
                </a:lnTo>
                <a:lnTo>
                  <a:pt x="46431" y="1503756"/>
                </a:lnTo>
                <a:lnTo>
                  <a:pt x="36830" y="1549247"/>
                </a:lnTo>
                <a:lnTo>
                  <a:pt x="28308" y="1595120"/>
                </a:lnTo>
                <a:lnTo>
                  <a:pt x="20891" y="1641386"/>
                </a:lnTo>
                <a:lnTo>
                  <a:pt x="14566" y="1687995"/>
                </a:lnTo>
                <a:lnTo>
                  <a:pt x="9359" y="1734959"/>
                </a:lnTo>
                <a:lnTo>
                  <a:pt x="5283" y="1782254"/>
                </a:lnTo>
                <a:lnTo>
                  <a:pt x="2362" y="1829866"/>
                </a:lnTo>
                <a:lnTo>
                  <a:pt x="596" y="1877783"/>
                </a:lnTo>
                <a:lnTo>
                  <a:pt x="0" y="1925993"/>
                </a:lnTo>
                <a:lnTo>
                  <a:pt x="0" y="3075952"/>
                </a:lnTo>
                <a:lnTo>
                  <a:pt x="12" y="3466084"/>
                </a:lnTo>
                <a:lnTo>
                  <a:pt x="1081659" y="3466084"/>
                </a:lnTo>
                <a:lnTo>
                  <a:pt x="0" y="3466096"/>
                </a:lnTo>
                <a:lnTo>
                  <a:pt x="0" y="5507990"/>
                </a:lnTo>
                <a:lnTo>
                  <a:pt x="1852980" y="5507990"/>
                </a:lnTo>
                <a:lnTo>
                  <a:pt x="1865401" y="5462079"/>
                </a:lnTo>
                <a:lnTo>
                  <a:pt x="1876717" y="5415724"/>
                </a:lnTo>
                <a:lnTo>
                  <a:pt x="1886902" y="5368925"/>
                </a:lnTo>
                <a:lnTo>
                  <a:pt x="1895944" y="5321719"/>
                </a:lnTo>
                <a:lnTo>
                  <a:pt x="1903831" y="5274107"/>
                </a:lnTo>
                <a:lnTo>
                  <a:pt x="1910537" y="5226113"/>
                </a:lnTo>
                <a:lnTo>
                  <a:pt x="1916074" y="5177739"/>
                </a:lnTo>
                <a:lnTo>
                  <a:pt x="1920392" y="5129022"/>
                </a:lnTo>
                <a:lnTo>
                  <a:pt x="1923503" y="5079962"/>
                </a:lnTo>
                <a:lnTo>
                  <a:pt x="1925383" y="5030571"/>
                </a:lnTo>
                <a:lnTo>
                  <a:pt x="1926005" y="4980889"/>
                </a:lnTo>
                <a:lnTo>
                  <a:pt x="1926005" y="3475837"/>
                </a:lnTo>
                <a:lnTo>
                  <a:pt x="1926005" y="3364280"/>
                </a:lnTo>
                <a:lnTo>
                  <a:pt x="1926005" y="0"/>
                </a:lnTo>
                <a:close/>
              </a:path>
            </a:pathLst>
          </a:custGeom>
          <a:solidFill>
            <a:srgbClr val="EF4D8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5264506" y="4911479"/>
            <a:ext cx="283879" cy="101344"/>
          </a:xfrm>
          <a:custGeom>
            <a:avLst/>
            <a:gdLst/>
            <a:ahLst/>
            <a:cxnLst/>
            <a:rect l="l" t="t" r="r" b="b"/>
            <a:pathLst>
              <a:path w="313054" h="111760">
                <a:moveTo>
                  <a:pt x="312445" y="0"/>
                </a:moveTo>
                <a:lnTo>
                  <a:pt x="0" y="0"/>
                </a:lnTo>
                <a:lnTo>
                  <a:pt x="0" y="111556"/>
                </a:lnTo>
                <a:lnTo>
                  <a:pt x="312445" y="111556"/>
                </a:lnTo>
                <a:lnTo>
                  <a:pt x="312445" y="0"/>
                </a:lnTo>
                <a:close/>
              </a:path>
            </a:pathLst>
          </a:custGeom>
          <a:solidFill>
            <a:srgbClr val="EF4D8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7866745" y="3137570"/>
            <a:ext cx="2662010" cy="3303472"/>
          </a:xfrm>
          <a:custGeom>
            <a:avLst/>
            <a:gdLst/>
            <a:ahLst/>
            <a:cxnLst/>
            <a:rect l="l" t="t" r="r" b="b"/>
            <a:pathLst>
              <a:path w="2935604" h="3642995">
                <a:moveTo>
                  <a:pt x="1919516" y="0"/>
                </a:moveTo>
                <a:lnTo>
                  <a:pt x="0" y="3161538"/>
                </a:lnTo>
                <a:lnTo>
                  <a:pt x="417195" y="3411804"/>
                </a:lnTo>
                <a:lnTo>
                  <a:pt x="463490" y="3438560"/>
                </a:lnTo>
                <a:lnTo>
                  <a:pt x="510305" y="3463625"/>
                </a:lnTo>
                <a:lnTo>
                  <a:pt x="557603" y="3487007"/>
                </a:lnTo>
                <a:lnTo>
                  <a:pt x="605347" y="3508717"/>
                </a:lnTo>
                <a:lnTo>
                  <a:pt x="653499" y="3528762"/>
                </a:lnTo>
                <a:lnTo>
                  <a:pt x="702021" y="3547152"/>
                </a:lnTo>
                <a:lnTo>
                  <a:pt x="750877" y="3563896"/>
                </a:lnTo>
                <a:lnTo>
                  <a:pt x="800029" y="3579002"/>
                </a:lnTo>
                <a:lnTo>
                  <a:pt x="849439" y="3592481"/>
                </a:lnTo>
                <a:lnTo>
                  <a:pt x="899071" y="3604340"/>
                </a:lnTo>
                <a:lnTo>
                  <a:pt x="948886" y="3614588"/>
                </a:lnTo>
                <a:lnTo>
                  <a:pt x="998847" y="3623235"/>
                </a:lnTo>
                <a:lnTo>
                  <a:pt x="1048917" y="3630290"/>
                </a:lnTo>
                <a:lnTo>
                  <a:pt x="1099059" y="3635762"/>
                </a:lnTo>
                <a:lnTo>
                  <a:pt x="1149235" y="3639659"/>
                </a:lnTo>
                <a:lnTo>
                  <a:pt x="1199408" y="3641991"/>
                </a:lnTo>
                <a:lnTo>
                  <a:pt x="1249540" y="3642766"/>
                </a:lnTo>
                <a:lnTo>
                  <a:pt x="1297752" y="3642050"/>
                </a:lnTo>
                <a:lnTo>
                  <a:pt x="1345860" y="3639909"/>
                </a:lnTo>
                <a:lnTo>
                  <a:pt x="1393832" y="3636351"/>
                </a:lnTo>
                <a:lnTo>
                  <a:pt x="1441634" y="3631382"/>
                </a:lnTo>
                <a:lnTo>
                  <a:pt x="1489233" y="3625013"/>
                </a:lnTo>
                <a:lnTo>
                  <a:pt x="1536596" y="3617250"/>
                </a:lnTo>
                <a:lnTo>
                  <a:pt x="1583691" y="3608103"/>
                </a:lnTo>
                <a:lnTo>
                  <a:pt x="1630484" y="3597578"/>
                </a:lnTo>
                <a:lnTo>
                  <a:pt x="1676942" y="3585685"/>
                </a:lnTo>
                <a:lnTo>
                  <a:pt x="1723032" y="3572431"/>
                </a:lnTo>
                <a:lnTo>
                  <a:pt x="1768721" y="3557824"/>
                </a:lnTo>
                <a:lnTo>
                  <a:pt x="1813976" y="3541872"/>
                </a:lnTo>
                <a:lnTo>
                  <a:pt x="1858763" y="3524585"/>
                </a:lnTo>
                <a:lnTo>
                  <a:pt x="1903051" y="3505969"/>
                </a:lnTo>
                <a:lnTo>
                  <a:pt x="1946805" y="3486033"/>
                </a:lnTo>
                <a:lnTo>
                  <a:pt x="1989992" y="3464785"/>
                </a:lnTo>
                <a:lnTo>
                  <a:pt x="2032581" y="3442233"/>
                </a:lnTo>
                <a:lnTo>
                  <a:pt x="2074536" y="3418385"/>
                </a:lnTo>
                <a:lnTo>
                  <a:pt x="2115827" y="3393250"/>
                </a:lnTo>
                <a:lnTo>
                  <a:pt x="2156418" y="3366835"/>
                </a:lnTo>
                <a:lnTo>
                  <a:pt x="2196278" y="3339148"/>
                </a:lnTo>
                <a:lnTo>
                  <a:pt x="2235374" y="3310198"/>
                </a:lnTo>
                <a:lnTo>
                  <a:pt x="2273671" y="3279993"/>
                </a:lnTo>
                <a:lnTo>
                  <a:pt x="2311138" y="3248541"/>
                </a:lnTo>
                <a:lnTo>
                  <a:pt x="2347741" y="3215850"/>
                </a:lnTo>
                <a:lnTo>
                  <a:pt x="2383447" y="3181928"/>
                </a:lnTo>
                <a:lnTo>
                  <a:pt x="2418223" y="3146784"/>
                </a:lnTo>
                <a:lnTo>
                  <a:pt x="2452035" y="3110424"/>
                </a:lnTo>
                <a:lnTo>
                  <a:pt x="2484852" y="3072858"/>
                </a:lnTo>
                <a:lnTo>
                  <a:pt x="2516640" y="3034094"/>
                </a:lnTo>
                <a:lnTo>
                  <a:pt x="2547365" y="2994139"/>
                </a:lnTo>
                <a:lnTo>
                  <a:pt x="2576995" y="2953003"/>
                </a:lnTo>
                <a:lnTo>
                  <a:pt x="2605496" y="2910692"/>
                </a:lnTo>
                <a:lnTo>
                  <a:pt x="2632837" y="2867215"/>
                </a:lnTo>
                <a:lnTo>
                  <a:pt x="2657301" y="2825898"/>
                </a:lnTo>
                <a:lnTo>
                  <a:pt x="2680692" y="2784255"/>
                </a:lnTo>
                <a:lnTo>
                  <a:pt x="2703028" y="2742300"/>
                </a:lnTo>
                <a:lnTo>
                  <a:pt x="2724312" y="2700050"/>
                </a:lnTo>
                <a:lnTo>
                  <a:pt x="2744549" y="2657520"/>
                </a:lnTo>
                <a:lnTo>
                  <a:pt x="2763741" y="2614727"/>
                </a:lnTo>
                <a:lnTo>
                  <a:pt x="2781893" y="2571685"/>
                </a:lnTo>
                <a:lnTo>
                  <a:pt x="2799010" y="2528412"/>
                </a:lnTo>
                <a:lnTo>
                  <a:pt x="2815094" y="2484923"/>
                </a:lnTo>
                <a:lnTo>
                  <a:pt x="2830150" y="2441233"/>
                </a:lnTo>
                <a:lnTo>
                  <a:pt x="2844182" y="2397358"/>
                </a:lnTo>
                <a:lnTo>
                  <a:pt x="2857193" y="2353315"/>
                </a:lnTo>
                <a:lnTo>
                  <a:pt x="2869188" y="2309119"/>
                </a:lnTo>
                <a:lnTo>
                  <a:pt x="2880171" y="2264785"/>
                </a:lnTo>
                <a:lnTo>
                  <a:pt x="2890145" y="2220330"/>
                </a:lnTo>
                <a:lnTo>
                  <a:pt x="2899115" y="2175770"/>
                </a:lnTo>
                <a:lnTo>
                  <a:pt x="2907084" y="2131120"/>
                </a:lnTo>
                <a:lnTo>
                  <a:pt x="2914056" y="2086396"/>
                </a:lnTo>
                <a:lnTo>
                  <a:pt x="2920035" y="2041614"/>
                </a:lnTo>
                <a:lnTo>
                  <a:pt x="2925026" y="1996790"/>
                </a:lnTo>
                <a:lnTo>
                  <a:pt x="2929032" y="1951939"/>
                </a:lnTo>
                <a:lnTo>
                  <a:pt x="2932056" y="1907078"/>
                </a:lnTo>
                <a:lnTo>
                  <a:pt x="2934104" y="1862222"/>
                </a:lnTo>
                <a:lnTo>
                  <a:pt x="2935179" y="1817387"/>
                </a:lnTo>
                <a:lnTo>
                  <a:pt x="2935284" y="1772589"/>
                </a:lnTo>
                <a:lnTo>
                  <a:pt x="2934424" y="1727843"/>
                </a:lnTo>
                <a:lnTo>
                  <a:pt x="2932603" y="1683166"/>
                </a:lnTo>
                <a:lnTo>
                  <a:pt x="2929825" y="1638573"/>
                </a:lnTo>
                <a:lnTo>
                  <a:pt x="2926093" y="1594080"/>
                </a:lnTo>
                <a:lnTo>
                  <a:pt x="2921412" y="1549703"/>
                </a:lnTo>
                <a:lnTo>
                  <a:pt x="2915785" y="1505458"/>
                </a:lnTo>
                <a:lnTo>
                  <a:pt x="2909216" y="1461361"/>
                </a:lnTo>
                <a:lnTo>
                  <a:pt x="2901710" y="1417426"/>
                </a:lnTo>
                <a:lnTo>
                  <a:pt x="2893270" y="1373671"/>
                </a:lnTo>
                <a:lnTo>
                  <a:pt x="2883900" y="1330111"/>
                </a:lnTo>
                <a:lnTo>
                  <a:pt x="2873605" y="1286762"/>
                </a:lnTo>
                <a:lnTo>
                  <a:pt x="2862387" y="1243639"/>
                </a:lnTo>
                <a:lnTo>
                  <a:pt x="2850251" y="1200759"/>
                </a:lnTo>
                <a:lnTo>
                  <a:pt x="2837202" y="1158137"/>
                </a:lnTo>
                <a:lnTo>
                  <a:pt x="2823242" y="1115789"/>
                </a:lnTo>
                <a:lnTo>
                  <a:pt x="2808376" y="1073731"/>
                </a:lnTo>
                <a:lnTo>
                  <a:pt x="2792607" y="1031979"/>
                </a:lnTo>
                <a:lnTo>
                  <a:pt x="2775941" y="990548"/>
                </a:lnTo>
                <a:lnTo>
                  <a:pt x="2758380" y="949455"/>
                </a:lnTo>
                <a:lnTo>
                  <a:pt x="2739928" y="908714"/>
                </a:lnTo>
                <a:lnTo>
                  <a:pt x="2720590" y="868343"/>
                </a:lnTo>
                <a:lnTo>
                  <a:pt x="2700369" y="828357"/>
                </a:lnTo>
                <a:lnTo>
                  <a:pt x="2679270" y="788771"/>
                </a:lnTo>
                <a:lnTo>
                  <a:pt x="2657296" y="749601"/>
                </a:lnTo>
                <a:lnTo>
                  <a:pt x="2634451" y="710864"/>
                </a:lnTo>
                <a:lnTo>
                  <a:pt x="2610739" y="672575"/>
                </a:lnTo>
                <a:lnTo>
                  <a:pt x="2586165" y="634749"/>
                </a:lnTo>
                <a:lnTo>
                  <a:pt x="2560731" y="597404"/>
                </a:lnTo>
                <a:lnTo>
                  <a:pt x="2534442" y="560553"/>
                </a:lnTo>
                <a:lnTo>
                  <a:pt x="2507302" y="524215"/>
                </a:lnTo>
                <a:lnTo>
                  <a:pt x="2479315" y="488403"/>
                </a:lnTo>
                <a:lnTo>
                  <a:pt x="2450485" y="453134"/>
                </a:lnTo>
                <a:lnTo>
                  <a:pt x="2420815" y="418424"/>
                </a:lnTo>
                <a:lnTo>
                  <a:pt x="2390310" y="384289"/>
                </a:lnTo>
                <a:lnTo>
                  <a:pt x="2358974" y="350744"/>
                </a:lnTo>
                <a:lnTo>
                  <a:pt x="2326810" y="317805"/>
                </a:lnTo>
                <a:lnTo>
                  <a:pt x="2293822" y="285488"/>
                </a:lnTo>
                <a:lnTo>
                  <a:pt x="2260015" y="253809"/>
                </a:lnTo>
                <a:lnTo>
                  <a:pt x="2225392" y="222784"/>
                </a:lnTo>
                <a:lnTo>
                  <a:pt x="2189958" y="192428"/>
                </a:lnTo>
                <a:lnTo>
                  <a:pt x="2153715" y="162758"/>
                </a:lnTo>
                <a:lnTo>
                  <a:pt x="2116669" y="133789"/>
                </a:lnTo>
                <a:lnTo>
                  <a:pt x="2078822" y="105536"/>
                </a:lnTo>
                <a:lnTo>
                  <a:pt x="2040180" y="78017"/>
                </a:lnTo>
                <a:lnTo>
                  <a:pt x="2000745" y="51245"/>
                </a:lnTo>
                <a:lnTo>
                  <a:pt x="1960523" y="25239"/>
                </a:lnTo>
                <a:lnTo>
                  <a:pt x="1919516" y="12"/>
                </a:lnTo>
                <a:close/>
              </a:path>
            </a:pathLst>
          </a:custGeom>
          <a:solidFill>
            <a:srgbClr val="EF4D8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6797236" y="6"/>
            <a:ext cx="2792145" cy="2939554"/>
          </a:xfrm>
          <a:custGeom>
            <a:avLst/>
            <a:gdLst/>
            <a:ahLst/>
            <a:cxnLst/>
            <a:rect l="l" t="t" r="r" b="b"/>
            <a:pathLst>
              <a:path w="3079115" h="3241675">
                <a:moveTo>
                  <a:pt x="3078608" y="0"/>
                </a:moveTo>
                <a:lnTo>
                  <a:pt x="377127" y="0"/>
                </a:lnTo>
                <a:lnTo>
                  <a:pt x="355869" y="32759"/>
                </a:lnTo>
                <a:lnTo>
                  <a:pt x="335192" y="66090"/>
                </a:lnTo>
                <a:lnTo>
                  <a:pt x="310543" y="107708"/>
                </a:lnTo>
                <a:lnTo>
                  <a:pt x="286863" y="149630"/>
                </a:lnTo>
                <a:lnTo>
                  <a:pt x="264148" y="191842"/>
                </a:lnTo>
                <a:lnTo>
                  <a:pt x="242394" y="234331"/>
                </a:lnTo>
                <a:lnTo>
                  <a:pt x="221599" y="277085"/>
                </a:lnTo>
                <a:lnTo>
                  <a:pt x="201759" y="320089"/>
                </a:lnTo>
                <a:lnTo>
                  <a:pt x="182871" y="363331"/>
                </a:lnTo>
                <a:lnTo>
                  <a:pt x="164932" y="406797"/>
                </a:lnTo>
                <a:lnTo>
                  <a:pt x="147937" y="450474"/>
                </a:lnTo>
                <a:lnTo>
                  <a:pt x="131885" y="494349"/>
                </a:lnTo>
                <a:lnTo>
                  <a:pt x="116772" y="538408"/>
                </a:lnTo>
                <a:lnTo>
                  <a:pt x="102595" y="582638"/>
                </a:lnTo>
                <a:lnTo>
                  <a:pt x="89350" y="627027"/>
                </a:lnTo>
                <a:lnTo>
                  <a:pt x="77034" y="671560"/>
                </a:lnTo>
                <a:lnTo>
                  <a:pt x="65644" y="716224"/>
                </a:lnTo>
                <a:lnTo>
                  <a:pt x="55177" y="761007"/>
                </a:lnTo>
                <a:lnTo>
                  <a:pt x="45629" y="805895"/>
                </a:lnTo>
                <a:lnTo>
                  <a:pt x="36997" y="850874"/>
                </a:lnTo>
                <a:lnTo>
                  <a:pt x="29278" y="895932"/>
                </a:lnTo>
                <a:lnTo>
                  <a:pt x="22468" y="941055"/>
                </a:lnTo>
                <a:lnTo>
                  <a:pt x="16566" y="986229"/>
                </a:lnTo>
                <a:lnTo>
                  <a:pt x="11566" y="1031443"/>
                </a:lnTo>
                <a:lnTo>
                  <a:pt x="7466" y="1076681"/>
                </a:lnTo>
                <a:lnTo>
                  <a:pt x="4262" y="1121932"/>
                </a:lnTo>
                <a:lnTo>
                  <a:pt x="1952" y="1167182"/>
                </a:lnTo>
                <a:lnTo>
                  <a:pt x="532" y="1212417"/>
                </a:lnTo>
                <a:lnTo>
                  <a:pt x="0" y="1257624"/>
                </a:lnTo>
                <a:lnTo>
                  <a:pt x="350" y="1302791"/>
                </a:lnTo>
                <a:lnTo>
                  <a:pt x="1581" y="1347903"/>
                </a:lnTo>
                <a:lnTo>
                  <a:pt x="3689" y="1392948"/>
                </a:lnTo>
                <a:lnTo>
                  <a:pt x="6671" y="1437912"/>
                </a:lnTo>
                <a:lnTo>
                  <a:pt x="10524" y="1482783"/>
                </a:lnTo>
                <a:lnTo>
                  <a:pt x="15244" y="1527546"/>
                </a:lnTo>
                <a:lnTo>
                  <a:pt x="20828" y="1572188"/>
                </a:lnTo>
                <a:lnTo>
                  <a:pt x="27273" y="1616697"/>
                </a:lnTo>
                <a:lnTo>
                  <a:pt x="34575" y="1661059"/>
                </a:lnTo>
                <a:lnTo>
                  <a:pt x="42732" y="1705260"/>
                </a:lnTo>
                <a:lnTo>
                  <a:pt x="51740" y="1749288"/>
                </a:lnTo>
                <a:lnTo>
                  <a:pt x="61596" y="1793129"/>
                </a:lnTo>
                <a:lnTo>
                  <a:pt x="72296" y="1836770"/>
                </a:lnTo>
                <a:lnTo>
                  <a:pt x="83838" y="1880198"/>
                </a:lnTo>
                <a:lnTo>
                  <a:pt x="96218" y="1923399"/>
                </a:lnTo>
                <a:lnTo>
                  <a:pt x="109433" y="1966361"/>
                </a:lnTo>
                <a:lnTo>
                  <a:pt x="123479" y="2009069"/>
                </a:lnTo>
                <a:lnTo>
                  <a:pt x="138354" y="2051511"/>
                </a:lnTo>
                <a:lnTo>
                  <a:pt x="154053" y="2093673"/>
                </a:lnTo>
                <a:lnTo>
                  <a:pt x="170575" y="2135542"/>
                </a:lnTo>
                <a:lnTo>
                  <a:pt x="187915" y="2177106"/>
                </a:lnTo>
                <a:lnTo>
                  <a:pt x="206071" y="2218350"/>
                </a:lnTo>
                <a:lnTo>
                  <a:pt x="225038" y="2259261"/>
                </a:lnTo>
                <a:lnTo>
                  <a:pt x="244815" y="2299826"/>
                </a:lnTo>
                <a:lnTo>
                  <a:pt x="265397" y="2340032"/>
                </a:lnTo>
                <a:lnTo>
                  <a:pt x="286781" y="2379866"/>
                </a:lnTo>
                <a:lnTo>
                  <a:pt x="308964" y="2419314"/>
                </a:lnTo>
                <a:lnTo>
                  <a:pt x="331943" y="2458363"/>
                </a:lnTo>
                <a:lnTo>
                  <a:pt x="355715" y="2497000"/>
                </a:lnTo>
                <a:lnTo>
                  <a:pt x="380276" y="2535212"/>
                </a:lnTo>
                <a:lnTo>
                  <a:pt x="405624" y="2572984"/>
                </a:lnTo>
                <a:lnTo>
                  <a:pt x="431754" y="2610305"/>
                </a:lnTo>
                <a:lnTo>
                  <a:pt x="458663" y="2647160"/>
                </a:lnTo>
                <a:lnTo>
                  <a:pt x="486349" y="2683537"/>
                </a:lnTo>
                <a:lnTo>
                  <a:pt x="514808" y="2719423"/>
                </a:lnTo>
                <a:lnTo>
                  <a:pt x="544037" y="2754803"/>
                </a:lnTo>
                <a:lnTo>
                  <a:pt x="574032" y="2789665"/>
                </a:lnTo>
                <a:lnTo>
                  <a:pt x="604791" y="2823995"/>
                </a:lnTo>
                <a:lnTo>
                  <a:pt x="636310" y="2857781"/>
                </a:lnTo>
                <a:lnTo>
                  <a:pt x="668585" y="2891008"/>
                </a:lnTo>
                <a:lnTo>
                  <a:pt x="701615" y="2923664"/>
                </a:lnTo>
                <a:lnTo>
                  <a:pt x="735394" y="2955736"/>
                </a:lnTo>
                <a:lnTo>
                  <a:pt x="769920" y="2987210"/>
                </a:lnTo>
                <a:lnTo>
                  <a:pt x="805191" y="3018072"/>
                </a:lnTo>
                <a:lnTo>
                  <a:pt x="841202" y="3048310"/>
                </a:lnTo>
                <a:lnTo>
                  <a:pt x="877950" y="3077911"/>
                </a:lnTo>
                <a:lnTo>
                  <a:pt x="915432" y="3106861"/>
                </a:lnTo>
                <a:lnTo>
                  <a:pt x="953645" y="3135146"/>
                </a:lnTo>
                <a:lnTo>
                  <a:pt x="992585" y="3162755"/>
                </a:lnTo>
                <a:lnTo>
                  <a:pt x="1032250" y="3189672"/>
                </a:lnTo>
                <a:lnTo>
                  <a:pt x="1072636" y="3215886"/>
                </a:lnTo>
                <a:lnTo>
                  <a:pt x="1113740" y="3241382"/>
                </a:lnTo>
                <a:lnTo>
                  <a:pt x="3078608" y="0"/>
                </a:lnTo>
                <a:close/>
              </a:path>
            </a:pathLst>
          </a:custGeom>
          <a:solidFill>
            <a:srgbClr val="EF4D86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/>
          <p:nvPr/>
        </p:nvSpPr>
        <p:spPr>
          <a:xfrm>
            <a:off x="3592139" y="4884475"/>
            <a:ext cx="339470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fr-FR" sz="1088" i="1" dirty="0">
                <a:solidFill>
                  <a:srgbClr val="FFFFFF"/>
                </a:solidFill>
                <a:latin typeface="Avenir-LightOblique"/>
                <a:cs typeface="Avenir-LightOblique"/>
              </a:rPr>
              <a:t>2</a:t>
            </a:r>
            <a:r>
              <a:rPr sz="1088" i="1" dirty="0">
                <a:solidFill>
                  <a:srgbClr val="FFFFFF"/>
                </a:solidFill>
                <a:latin typeface="Avenir-LightOblique"/>
                <a:cs typeface="Avenir-LightOblique"/>
              </a:rPr>
              <a:t>023</a:t>
            </a:r>
            <a:endParaRPr sz="1088" dirty="0">
              <a:latin typeface="Avenir-LightOblique"/>
              <a:cs typeface="Avenir-LightOblique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C2E88986-05FA-6AA7-1D8A-A72D56A5DB9B}"/>
              </a:ext>
            </a:extLst>
          </p:cNvPr>
          <p:cNvSpPr txBox="1">
            <a:spLocks/>
          </p:cNvSpPr>
          <p:nvPr/>
        </p:nvSpPr>
        <p:spPr>
          <a:xfrm>
            <a:off x="6065557" y="2775158"/>
            <a:ext cx="4613048" cy="569795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27" b="1" i="0" kern="1200">
                <a:solidFill>
                  <a:schemeClr val="bg1"/>
                </a:solidFill>
                <a:latin typeface="Avenir"/>
                <a:ea typeface="+mj-ea"/>
                <a:cs typeface="Avenir"/>
              </a:defRPr>
            </a:lvl1pPr>
          </a:lstStyle>
          <a:p>
            <a:pPr marL="11516">
              <a:lnSpc>
                <a:spcPct val="100000"/>
              </a:lnSpc>
              <a:spcBef>
                <a:spcPts val="91"/>
              </a:spcBef>
              <a:tabLst>
                <a:tab pos="1862195" algn="l"/>
              </a:tabLst>
            </a:pPr>
            <a:r>
              <a:rPr lang="fr-FR" dirty="0"/>
              <a:t>Support de Formation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C8C9748-07BD-E5C7-0B17-85EE28798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83" y="1717931"/>
            <a:ext cx="3725066" cy="21488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097DA0E-80F8-73C0-1576-557532C94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518" y="1720216"/>
            <a:ext cx="2108059" cy="888396"/>
          </a:xfrm>
          <a:prstGeom prst="rect">
            <a:avLst/>
          </a:prstGeom>
        </p:spPr>
      </p:pic>
      <p:cxnSp>
        <p:nvCxnSpPr>
          <p:cNvPr id="12" name="Connecteur en arc 11"/>
          <p:cNvCxnSpPr>
            <a:cxnSpLocks/>
            <a:stCxn id="11" idx="6"/>
            <a:endCxn id="7" idx="1"/>
          </p:cNvCxnSpPr>
          <p:nvPr/>
        </p:nvCxnSpPr>
        <p:spPr>
          <a:xfrm>
            <a:off x="1108209" y="1838705"/>
            <a:ext cx="3957309" cy="325709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rc 17"/>
          <p:cNvCxnSpPr>
            <a:cxnSpLocks/>
            <a:stCxn id="29" idx="2"/>
          </p:cNvCxnSpPr>
          <p:nvPr/>
        </p:nvCxnSpPr>
        <p:spPr>
          <a:xfrm rot="5400000">
            <a:off x="4055751" y="2696776"/>
            <a:ext cx="1336756" cy="1387975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097219" y="2289731"/>
            <a:ext cx="2108059" cy="861558"/>
            <a:chOff x="4527356" y="2256457"/>
            <a:chExt cx="2108059" cy="861558"/>
          </a:xfrm>
        </p:grpSpPr>
        <p:sp>
          <p:nvSpPr>
            <p:cNvPr id="30" name="TextBox 29"/>
            <p:cNvSpPr txBox="1"/>
            <p:nvPr/>
          </p:nvSpPr>
          <p:spPr>
            <a:xfrm>
              <a:off x="4527356" y="2594795"/>
              <a:ext cx="2108059" cy="52322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« Découper et extraire les pages sélectionnées … »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</p:grpSp>
      <p:sp>
        <p:nvSpPr>
          <p:cNvPr id="41" name="ZoneTexte 40"/>
          <p:cNvSpPr txBox="1"/>
          <p:nvPr/>
        </p:nvSpPr>
        <p:spPr>
          <a:xfrm>
            <a:off x="7681177" y="1690688"/>
            <a:ext cx="430784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Au plus simple 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Sélectionner les pages du nouveau document dans le panneau de gauche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Découper avec l’icône.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Ranger le premier document.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Traiter les pages restantes en tant que deuxième document.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Répéter </a:t>
            </a:r>
            <a:r>
              <a:rPr lang="fr-FR" i="1" dirty="0"/>
              <a:t>ad lib</a:t>
            </a:r>
            <a:r>
              <a:rPr lang="fr-FR" dirty="0"/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146618" y="1717931"/>
            <a:ext cx="961591" cy="241548"/>
          </a:xfrm>
          <a:prstGeom prst="ellipse">
            <a:avLst/>
          </a:prstGeom>
          <a:solidFill>
            <a:schemeClr val="accent1">
              <a:alpha val="16000"/>
            </a:schemeClr>
          </a:solidFill>
          <a:ln>
            <a:solidFill>
              <a:srgbClr val="E71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07A3E67-3874-988F-2E42-1384A9A0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0" y="365125"/>
            <a:ext cx="9037320" cy="1325563"/>
          </a:xfrm>
        </p:spPr>
        <p:txBody>
          <a:bodyPr>
            <a:normAutofit/>
          </a:bodyPr>
          <a:lstStyle/>
          <a:p>
            <a:r>
              <a:rPr lang="fr-FR" dirty="0"/>
              <a:t>Découper un document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19D37FC-6F46-A6F5-FB32-8816181A5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11" y="4095671"/>
            <a:ext cx="4276107" cy="2466713"/>
          </a:xfrm>
          <a:prstGeom prst="rect">
            <a:avLst/>
          </a:prstGeom>
        </p:spPr>
      </p:pic>
      <p:grpSp>
        <p:nvGrpSpPr>
          <p:cNvPr id="17" name="Group 22">
            <a:extLst>
              <a:ext uri="{FF2B5EF4-FFF2-40B4-BE49-F238E27FC236}">
                <a16:creationId xmlns:a16="http://schemas.microsoft.com/office/drawing/2014/main" id="{3EFE7614-F1AF-82D8-C052-04E0AA385999}"/>
              </a:ext>
            </a:extLst>
          </p:cNvPr>
          <p:cNvGrpSpPr/>
          <p:nvPr/>
        </p:nvGrpSpPr>
        <p:grpSpPr>
          <a:xfrm>
            <a:off x="4635813" y="4971759"/>
            <a:ext cx="1310030" cy="454032"/>
            <a:chOff x="4648566" y="2235079"/>
            <a:chExt cx="1096283" cy="454032"/>
          </a:xfrm>
        </p:grpSpPr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1F83CA33-31E2-70C6-1228-AC9B641A1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59E5F757-D6AE-B53B-DD03-6BF052A171A8}"/>
                </a:ext>
              </a:extLst>
            </p:cNvPr>
            <p:cNvSpPr txBox="1"/>
            <p:nvPr/>
          </p:nvSpPr>
          <p:spPr>
            <a:xfrm>
              <a:off x="4935685" y="2235079"/>
              <a:ext cx="809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Ranger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71E2CD1E-0D0B-1ECE-9A6C-5798E42F8D3E}"/>
              </a:ext>
            </a:extLst>
          </p:cNvPr>
          <p:cNvSpPr txBox="1"/>
          <p:nvPr/>
        </p:nvSpPr>
        <p:spPr>
          <a:xfrm>
            <a:off x="7681177" y="4836666"/>
            <a:ext cx="43078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Par glisser déposer (poste de travail) 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Sélectionner les pages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Faites un glisser/lâcher des pages vers le dossier dans lequel les ranger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Nommer le document</a:t>
            </a:r>
          </a:p>
        </p:txBody>
      </p:sp>
      <p:sp>
        <p:nvSpPr>
          <p:cNvPr id="25" name="Oval 10">
            <a:extLst>
              <a:ext uri="{FF2B5EF4-FFF2-40B4-BE49-F238E27FC236}">
                <a16:creationId xmlns:a16="http://schemas.microsoft.com/office/drawing/2014/main" id="{D170EADE-8089-BCD0-F6EC-C9D4910945FC}"/>
              </a:ext>
            </a:extLst>
          </p:cNvPr>
          <p:cNvSpPr/>
          <p:nvPr/>
        </p:nvSpPr>
        <p:spPr>
          <a:xfrm>
            <a:off x="137160" y="2447481"/>
            <a:ext cx="961591" cy="241548"/>
          </a:xfrm>
          <a:prstGeom prst="ellipse">
            <a:avLst/>
          </a:prstGeom>
          <a:solidFill>
            <a:schemeClr val="accent1">
              <a:alpha val="16000"/>
            </a:schemeClr>
          </a:solidFill>
          <a:ln>
            <a:solidFill>
              <a:srgbClr val="3AA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val 10">
            <a:extLst>
              <a:ext uri="{FF2B5EF4-FFF2-40B4-BE49-F238E27FC236}">
                <a16:creationId xmlns:a16="http://schemas.microsoft.com/office/drawing/2014/main" id="{33A81196-1001-6FF2-7A1F-5726735FFDB6}"/>
              </a:ext>
            </a:extLst>
          </p:cNvPr>
          <p:cNvSpPr/>
          <p:nvPr/>
        </p:nvSpPr>
        <p:spPr>
          <a:xfrm>
            <a:off x="627413" y="4421833"/>
            <a:ext cx="961591" cy="241548"/>
          </a:xfrm>
          <a:prstGeom prst="ellipse">
            <a:avLst/>
          </a:prstGeom>
          <a:solidFill>
            <a:schemeClr val="accent1">
              <a:alpha val="16000"/>
            </a:schemeClr>
          </a:solidFill>
          <a:ln>
            <a:solidFill>
              <a:srgbClr val="3AA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0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C8C9748-07BD-E5C7-0B17-85EE28798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83" y="2199416"/>
            <a:ext cx="6532733" cy="3768469"/>
          </a:xfrm>
          <a:prstGeom prst="rect">
            <a:avLst/>
          </a:prstGeom>
        </p:spPr>
      </p:pic>
      <p:cxnSp>
        <p:nvCxnSpPr>
          <p:cNvPr id="12" name="Connecteur en arc 11"/>
          <p:cNvCxnSpPr>
            <a:cxnSpLocks/>
            <a:endCxn id="19" idx="1"/>
          </p:cNvCxnSpPr>
          <p:nvPr/>
        </p:nvCxnSpPr>
        <p:spPr>
          <a:xfrm flipV="1">
            <a:off x="856277" y="3649639"/>
            <a:ext cx="4357542" cy="63022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868125" y="1690688"/>
            <a:ext cx="512089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/>
              <a:t>Cette procédure permet de rapidement découper un documents vers plusieurs dossiers prédéfini</a:t>
            </a:r>
          </a:p>
          <a:p>
            <a:pPr>
              <a:spcAft>
                <a:spcPts val="600"/>
              </a:spcAft>
            </a:pPr>
            <a:r>
              <a:rPr lang="fr-FR" b="1" dirty="0"/>
              <a:t>Elle n’est valide que dans « poste de travail »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Sélectionner les pages à isoler et ranger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Faites un glisser/lâcher des pages vers le dossier dans lequel les ranger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Nommer le document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Un fichier est créé à l’emplacement choisi avec les pages sélectionnées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Les pages sélectionnées sont retirées du document en cours de traitement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Vous pouvez configurer la liste des dossiers proposés dans la configuration du connecteur poste de travail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07A3E67-3874-988F-2E42-1384A9A0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0" y="365125"/>
            <a:ext cx="9037320" cy="1325563"/>
          </a:xfrm>
        </p:spPr>
        <p:txBody>
          <a:bodyPr>
            <a:normAutofit/>
          </a:bodyPr>
          <a:lstStyle/>
          <a:p>
            <a:r>
              <a:rPr lang="fr-FR" dirty="0"/>
              <a:t>Découpage rapide vers poste de travail</a:t>
            </a:r>
          </a:p>
        </p:txBody>
      </p:sp>
      <p:grpSp>
        <p:nvGrpSpPr>
          <p:cNvPr id="17" name="Group 22">
            <a:extLst>
              <a:ext uri="{FF2B5EF4-FFF2-40B4-BE49-F238E27FC236}">
                <a16:creationId xmlns:a16="http://schemas.microsoft.com/office/drawing/2014/main" id="{3EFE7614-F1AF-82D8-C052-04E0AA385999}"/>
              </a:ext>
            </a:extLst>
          </p:cNvPr>
          <p:cNvGrpSpPr/>
          <p:nvPr/>
        </p:nvGrpSpPr>
        <p:grpSpPr>
          <a:xfrm>
            <a:off x="5213819" y="3411934"/>
            <a:ext cx="2021490" cy="454032"/>
            <a:chOff x="4648566" y="2235079"/>
            <a:chExt cx="1691660" cy="454032"/>
          </a:xfrm>
        </p:grpSpPr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1F83CA33-31E2-70C6-1228-AC9B641A1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59E5F757-D6AE-B53B-DD03-6BF052A171A8}"/>
                </a:ext>
              </a:extLst>
            </p:cNvPr>
            <p:cNvSpPr txBox="1"/>
            <p:nvPr/>
          </p:nvSpPr>
          <p:spPr>
            <a:xfrm>
              <a:off x="4935685" y="2235079"/>
              <a:ext cx="1404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Glissez-lâcher</a:t>
              </a:r>
            </a:p>
          </p:txBody>
        </p:sp>
      </p:grpSp>
      <p:sp>
        <p:nvSpPr>
          <p:cNvPr id="25" name="Oval 10">
            <a:extLst>
              <a:ext uri="{FF2B5EF4-FFF2-40B4-BE49-F238E27FC236}">
                <a16:creationId xmlns:a16="http://schemas.microsoft.com/office/drawing/2014/main" id="{D170EADE-8089-BCD0-F6EC-C9D4910945FC}"/>
              </a:ext>
            </a:extLst>
          </p:cNvPr>
          <p:cNvSpPr/>
          <p:nvPr/>
        </p:nvSpPr>
        <p:spPr>
          <a:xfrm>
            <a:off x="146617" y="3533418"/>
            <a:ext cx="961591" cy="241548"/>
          </a:xfrm>
          <a:prstGeom prst="ellipse">
            <a:avLst/>
          </a:prstGeom>
          <a:solidFill>
            <a:schemeClr val="accent1">
              <a:alpha val="16000"/>
            </a:schemeClr>
          </a:solidFill>
          <a:ln>
            <a:solidFill>
              <a:srgbClr val="3AA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2AB4B7CD-D5C4-1914-26E5-809D33A90B0A}"/>
              </a:ext>
            </a:extLst>
          </p:cNvPr>
          <p:cNvGrpSpPr/>
          <p:nvPr/>
        </p:nvGrpSpPr>
        <p:grpSpPr>
          <a:xfrm>
            <a:off x="827420" y="3705739"/>
            <a:ext cx="1729585" cy="454032"/>
            <a:chOff x="4648566" y="2235079"/>
            <a:chExt cx="1447383" cy="454032"/>
          </a:xfrm>
        </p:grpSpPr>
        <p:pic>
          <p:nvPicPr>
            <p:cNvPr id="10" name="Picture 23">
              <a:extLst>
                <a:ext uri="{FF2B5EF4-FFF2-40B4-BE49-F238E27FC236}">
                  <a16:creationId xmlns:a16="http://schemas.microsoft.com/office/drawing/2014/main" id="{ABAED18E-1A64-4093-EA7B-D7E00AE29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07DCB655-A86C-A6F1-6221-FC1CFAE3289E}"/>
                </a:ext>
              </a:extLst>
            </p:cNvPr>
            <p:cNvSpPr txBox="1"/>
            <p:nvPr/>
          </p:nvSpPr>
          <p:spPr>
            <a:xfrm>
              <a:off x="4935684" y="2235079"/>
              <a:ext cx="1160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Sélectionnez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1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>
            <a:extLst>
              <a:ext uri="{FF2B5EF4-FFF2-40B4-BE49-F238E27FC236}">
                <a16:creationId xmlns:a16="http://schemas.microsoft.com/office/drawing/2014/main" id="{E5E909E3-33DA-11C1-1D14-D3827EBC2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306" y="4318429"/>
            <a:ext cx="4276107" cy="246671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EB1FF29E-55D4-84DC-ABA6-80EAA6395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616" y="1655364"/>
            <a:ext cx="4095933" cy="240855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1C0BFD9-AFA7-533E-5B3E-03487559A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67" y="4030000"/>
            <a:ext cx="3212177" cy="15370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26" y="1701386"/>
            <a:ext cx="3403018" cy="198369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27" y="2451965"/>
            <a:ext cx="482540" cy="48254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10" y="5097022"/>
            <a:ext cx="482540" cy="48254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85" y="3829270"/>
            <a:ext cx="482540" cy="48254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1D3D06B-C0F3-84EC-B58F-EC0DA211F5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8792"/>
          <a:stretch/>
        </p:blipFill>
        <p:spPr>
          <a:xfrm>
            <a:off x="789905" y="1699843"/>
            <a:ext cx="2971222" cy="1983697"/>
          </a:xfrm>
          <a:prstGeom prst="rect">
            <a:avLst/>
          </a:prstGeom>
        </p:spPr>
      </p:pic>
      <p:cxnSp>
        <p:nvCxnSpPr>
          <p:cNvPr id="9" name="Connecteur en arc 8"/>
          <p:cNvCxnSpPr>
            <a:cxnSpLocks/>
          </p:cNvCxnSpPr>
          <p:nvPr/>
        </p:nvCxnSpPr>
        <p:spPr>
          <a:xfrm>
            <a:off x="703385" y="2630659"/>
            <a:ext cx="974461" cy="41734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en arc 17">
            <a:extLst>
              <a:ext uri="{FF2B5EF4-FFF2-40B4-BE49-F238E27FC236}">
                <a16:creationId xmlns:a16="http://schemas.microsoft.com/office/drawing/2014/main" id="{E38C39DF-20C5-FBFC-6A51-9C34DF782691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rot="16200000" flipH="1">
            <a:off x="2106356" y="3852700"/>
            <a:ext cx="346460" cy="8140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rc 17">
            <a:extLst>
              <a:ext uri="{FF2B5EF4-FFF2-40B4-BE49-F238E27FC236}">
                <a16:creationId xmlns:a16="http://schemas.microsoft.com/office/drawing/2014/main" id="{C63927C2-2C70-94DE-2131-C0862D4ED750}"/>
              </a:ext>
            </a:extLst>
          </p:cNvPr>
          <p:cNvCxnSpPr>
            <a:cxnSpLocks/>
            <a:stCxn id="27" idx="3"/>
            <a:endCxn id="42" idx="2"/>
          </p:cNvCxnSpPr>
          <p:nvPr/>
        </p:nvCxnSpPr>
        <p:spPr>
          <a:xfrm flipV="1">
            <a:off x="3889744" y="4063921"/>
            <a:ext cx="2261839" cy="734618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re 1">
            <a:extLst>
              <a:ext uri="{FF2B5EF4-FFF2-40B4-BE49-F238E27FC236}">
                <a16:creationId xmlns:a16="http://schemas.microsoft.com/office/drawing/2014/main" id="{6E7F8313-6EA2-45E8-2B7D-14A97A6DB794}"/>
              </a:ext>
            </a:extLst>
          </p:cNvPr>
          <p:cNvSpPr txBox="1">
            <a:spLocks/>
          </p:cNvSpPr>
          <p:nvPr/>
        </p:nvSpPr>
        <p:spPr>
          <a:xfrm>
            <a:off x="2316480" y="365125"/>
            <a:ext cx="9037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Fusionner des documents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865F186-1985-A61E-1D52-E65D860F627E}"/>
              </a:ext>
            </a:extLst>
          </p:cNvPr>
          <p:cNvSpPr txBox="1"/>
          <p:nvPr/>
        </p:nvSpPr>
        <p:spPr>
          <a:xfrm>
            <a:off x="8326774" y="1617909"/>
            <a:ext cx="34918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Sélectionner des PDF et les </a:t>
            </a:r>
            <a:br>
              <a:rPr lang="fr-FR" dirty="0"/>
            </a:br>
            <a:r>
              <a:rPr lang="fr-FR" dirty="0"/>
              <a:t>déposer sur une tuile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Choisir le bouton « Fusionner »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Ordonner les documents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Fusionner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Visualiser et ranger !</a:t>
            </a:r>
          </a:p>
        </p:txBody>
      </p:sp>
      <p:cxnSp>
        <p:nvCxnSpPr>
          <p:cNvPr id="38" name="Connecteur en arc 17">
            <a:extLst>
              <a:ext uri="{FF2B5EF4-FFF2-40B4-BE49-F238E27FC236}">
                <a16:creationId xmlns:a16="http://schemas.microsoft.com/office/drawing/2014/main" id="{F00CE64B-E593-EB50-E3C5-170FEAF263C9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8055225" y="3915697"/>
            <a:ext cx="1493135" cy="402732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22">
            <a:extLst>
              <a:ext uri="{FF2B5EF4-FFF2-40B4-BE49-F238E27FC236}">
                <a16:creationId xmlns:a16="http://schemas.microsoft.com/office/drawing/2014/main" id="{CD8F583A-4F9F-A316-5920-FC219351EA86}"/>
              </a:ext>
            </a:extLst>
          </p:cNvPr>
          <p:cNvGrpSpPr/>
          <p:nvPr/>
        </p:nvGrpSpPr>
        <p:grpSpPr>
          <a:xfrm>
            <a:off x="10790128" y="5210230"/>
            <a:ext cx="1310030" cy="454032"/>
            <a:chOff x="4648566" y="2235079"/>
            <a:chExt cx="1096283" cy="454032"/>
          </a:xfrm>
        </p:grpSpPr>
        <p:pic>
          <p:nvPicPr>
            <p:cNvPr id="45" name="Picture 23">
              <a:extLst>
                <a:ext uri="{FF2B5EF4-FFF2-40B4-BE49-F238E27FC236}">
                  <a16:creationId xmlns:a16="http://schemas.microsoft.com/office/drawing/2014/main" id="{66DD7259-233A-ADD8-16B1-8BE648BBF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46" name="TextBox 24">
              <a:extLst>
                <a:ext uri="{FF2B5EF4-FFF2-40B4-BE49-F238E27FC236}">
                  <a16:creationId xmlns:a16="http://schemas.microsoft.com/office/drawing/2014/main" id="{3487E8D4-C201-B402-2B85-2D4CDAF52583}"/>
                </a:ext>
              </a:extLst>
            </p:cNvPr>
            <p:cNvSpPr txBox="1"/>
            <p:nvPr/>
          </p:nvSpPr>
          <p:spPr>
            <a:xfrm>
              <a:off x="4935685" y="2235079"/>
              <a:ext cx="809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Ranger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93CF00A7-C80E-8A41-21A4-6C84D1D4B5AC}"/>
              </a:ext>
            </a:extLst>
          </p:cNvPr>
          <p:cNvSpPr txBox="1"/>
          <p:nvPr/>
        </p:nvSpPr>
        <p:spPr>
          <a:xfrm>
            <a:off x="677567" y="5773197"/>
            <a:ext cx="668542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u="sng" dirty="0"/>
              <a:t>Astuce : </a:t>
            </a:r>
          </a:p>
          <a:p>
            <a:pPr>
              <a:spcAft>
                <a:spcPts val="600"/>
              </a:spcAft>
            </a:pPr>
            <a:r>
              <a:rPr lang="fr-FR" dirty="0"/>
              <a:t>Vous pouvez ouvrir la fenêtre de fusion par un clic droit sur une tuile, puis y déposer vos documents</a:t>
            </a:r>
          </a:p>
        </p:txBody>
      </p:sp>
    </p:spTree>
    <p:extLst>
      <p:ext uri="{BB962C8B-B14F-4D97-AF65-F5344CB8AC3E}">
        <p14:creationId xmlns:p14="http://schemas.microsoft.com/office/powerpoint/2010/main" val="1459328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FE8548-D23F-2DB5-B872-F5A5E1BC3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843" y="4774492"/>
            <a:ext cx="3232931" cy="20739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9D0C4DF-7971-BFDF-E46D-0C2765833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845" y="1584396"/>
            <a:ext cx="3854456" cy="31688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82" y="1584396"/>
            <a:ext cx="5153465" cy="2892199"/>
          </a:xfrm>
          <a:prstGeom prst="rect">
            <a:avLst/>
          </a:prstGeom>
        </p:spPr>
      </p:pic>
      <p:cxnSp>
        <p:nvCxnSpPr>
          <p:cNvPr id="8" name="Connecteur en arc 7"/>
          <p:cNvCxnSpPr>
            <a:cxnSpLocks/>
          </p:cNvCxnSpPr>
          <p:nvPr/>
        </p:nvCxnSpPr>
        <p:spPr>
          <a:xfrm flipV="1">
            <a:off x="4279769" y="2624061"/>
            <a:ext cx="2555371" cy="47711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en arc 13"/>
          <p:cNvCxnSpPr>
            <a:cxnSpLocks/>
            <a:stCxn id="22" idx="2"/>
            <a:endCxn id="3" idx="0"/>
          </p:cNvCxnSpPr>
          <p:nvPr/>
        </p:nvCxnSpPr>
        <p:spPr>
          <a:xfrm rot="5400000">
            <a:off x="5977501" y="3242304"/>
            <a:ext cx="1743997" cy="132037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1"/>
          <p:cNvGrpSpPr/>
          <p:nvPr/>
        </p:nvGrpSpPr>
        <p:grpSpPr>
          <a:xfrm>
            <a:off x="3807288" y="3122464"/>
            <a:ext cx="1243679" cy="454032"/>
            <a:chOff x="4648566" y="2235079"/>
            <a:chExt cx="1243679" cy="454032"/>
          </a:xfrm>
        </p:grpSpPr>
        <p:pic>
          <p:nvPicPr>
            <p:cNvPr id="16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17" name="TextBox 14"/>
            <p:cNvSpPr txBox="1"/>
            <p:nvPr/>
          </p:nvSpPr>
          <p:spPr>
            <a:xfrm>
              <a:off x="4935684" y="2235079"/>
              <a:ext cx="956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Presser</a:t>
              </a:r>
            </a:p>
          </p:txBody>
        </p:sp>
      </p:grpSp>
      <p:grpSp>
        <p:nvGrpSpPr>
          <p:cNvPr id="18" name="Group 15"/>
          <p:cNvGrpSpPr/>
          <p:nvPr/>
        </p:nvGrpSpPr>
        <p:grpSpPr>
          <a:xfrm>
            <a:off x="5573585" y="2778253"/>
            <a:ext cx="1096283" cy="454032"/>
            <a:chOff x="4648566" y="2235079"/>
            <a:chExt cx="1096283" cy="454032"/>
          </a:xfrm>
        </p:grpSpPr>
        <p:pic>
          <p:nvPicPr>
            <p:cNvPr id="19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20" name="TextBox 17"/>
            <p:cNvSpPr txBox="1"/>
            <p:nvPr/>
          </p:nvSpPr>
          <p:spPr>
            <a:xfrm>
              <a:off x="4935685" y="2235079"/>
              <a:ext cx="809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Glisser</a:t>
              </a:r>
            </a:p>
          </p:txBody>
        </p:sp>
      </p:grpSp>
      <p:grpSp>
        <p:nvGrpSpPr>
          <p:cNvPr id="21" name="Group 18"/>
          <p:cNvGrpSpPr/>
          <p:nvPr/>
        </p:nvGrpSpPr>
        <p:grpSpPr>
          <a:xfrm>
            <a:off x="7310001" y="2576463"/>
            <a:ext cx="1409895" cy="454032"/>
            <a:chOff x="4648566" y="2235079"/>
            <a:chExt cx="1409895" cy="454032"/>
          </a:xfrm>
        </p:grpSpPr>
        <p:pic>
          <p:nvPicPr>
            <p:cNvPr id="22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23" name="TextBox 20"/>
            <p:cNvSpPr txBox="1"/>
            <p:nvPr/>
          </p:nvSpPr>
          <p:spPr>
            <a:xfrm>
              <a:off x="4935684" y="2235079"/>
              <a:ext cx="1122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Lâcher</a:t>
              </a:r>
            </a:p>
          </p:txBody>
        </p:sp>
      </p:grpSp>
      <p:cxnSp>
        <p:nvCxnSpPr>
          <p:cNvPr id="26" name="Connecteur en arc 25"/>
          <p:cNvCxnSpPr>
            <a:cxnSpLocks/>
            <a:stCxn id="3" idx="3"/>
            <a:endCxn id="13" idx="1"/>
          </p:cNvCxnSpPr>
          <p:nvPr/>
        </p:nvCxnSpPr>
        <p:spPr>
          <a:xfrm flipV="1">
            <a:off x="7805774" y="5810893"/>
            <a:ext cx="758061" cy="57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66DD0006-E5DD-D7A6-BEA3-79F22105A671}"/>
              </a:ext>
            </a:extLst>
          </p:cNvPr>
          <p:cNvSpPr txBox="1">
            <a:spLocks/>
          </p:cNvSpPr>
          <p:nvPr/>
        </p:nvSpPr>
        <p:spPr>
          <a:xfrm>
            <a:off x="2316480" y="365125"/>
            <a:ext cx="9037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Ouverture d’une archive ZIP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38B9A5-7EE4-DD3A-C8FD-EA65D466E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835" y="5037389"/>
            <a:ext cx="3232931" cy="15470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4817875-1AAB-83A4-5FCF-50B863ADC54C}"/>
              </a:ext>
            </a:extLst>
          </p:cNvPr>
          <p:cNvSpPr txBox="1"/>
          <p:nvPr/>
        </p:nvSpPr>
        <p:spPr>
          <a:xfrm>
            <a:off x="257289" y="4774492"/>
            <a:ext cx="431555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Sélectionner fichier zip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Le logiciel affiche les fichiers compatible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Cochez les éléments à importer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Choisissez ranger ou fusionner</a:t>
            </a:r>
          </a:p>
        </p:txBody>
      </p:sp>
    </p:spTree>
    <p:extLst>
      <p:ext uri="{BB962C8B-B14F-4D97-AF65-F5344CB8AC3E}">
        <p14:creationId xmlns:p14="http://schemas.microsoft.com/office/powerpoint/2010/main" val="180923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2421B81F-620B-58AD-95F9-E973C49C4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242" y="3862909"/>
            <a:ext cx="3902182" cy="241095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486AFEA-5E69-D50C-5D77-FDB94D631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98" y="1680923"/>
            <a:ext cx="4129491" cy="32540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8860" y="365125"/>
            <a:ext cx="9189720" cy="1325563"/>
          </a:xfrm>
        </p:spPr>
        <p:txBody>
          <a:bodyPr/>
          <a:lstStyle/>
          <a:p>
            <a:r>
              <a:rPr lang="fr-FR" dirty="0"/>
              <a:t>Numériser 1 fois, ranger dans n dossiers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880" y="2712720"/>
            <a:ext cx="3607372" cy="2938659"/>
          </a:xfrm>
          <a:prstGeom prst="rect">
            <a:avLst/>
          </a:prstGeom>
        </p:spPr>
      </p:pic>
      <p:cxnSp>
        <p:nvCxnSpPr>
          <p:cNvPr id="8" name="Connecteur en arc 7"/>
          <p:cNvCxnSpPr>
            <a:cxnSpLocks/>
            <a:stCxn id="12" idx="3"/>
            <a:endCxn id="17" idx="0"/>
          </p:cNvCxnSpPr>
          <p:nvPr/>
        </p:nvCxnSpPr>
        <p:spPr>
          <a:xfrm>
            <a:off x="3446223" y="3066690"/>
            <a:ext cx="1840596" cy="155142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/>
          <p:cNvCxnSpPr>
            <a:cxnSpLocks/>
          </p:cNvCxnSpPr>
          <p:nvPr/>
        </p:nvCxnSpPr>
        <p:spPr>
          <a:xfrm>
            <a:off x="7223760" y="5473339"/>
            <a:ext cx="973482" cy="41931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131102" y="232581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92301" y="39739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32098" y="5473339"/>
            <a:ext cx="3833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683" y="2825420"/>
            <a:ext cx="482540" cy="48254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9" y="4618114"/>
            <a:ext cx="482540" cy="48254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59" y="5410109"/>
            <a:ext cx="482540" cy="48254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4BA08E6-D31C-CB9D-A104-80F2FE8451D9}"/>
              </a:ext>
            </a:extLst>
          </p:cNvPr>
          <p:cNvSpPr txBox="1"/>
          <p:nvPr/>
        </p:nvSpPr>
        <p:spPr>
          <a:xfrm>
            <a:off x="4579062" y="1564737"/>
            <a:ext cx="5799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Ajouter un dossier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Répétez si besoin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/>
              <a:t>Cochez les dossiers dans lesquels vous souhaitez ranger</a:t>
            </a:r>
          </a:p>
        </p:txBody>
      </p:sp>
    </p:spTree>
    <p:extLst>
      <p:ext uri="{BB962C8B-B14F-4D97-AF65-F5344CB8AC3E}">
        <p14:creationId xmlns:p14="http://schemas.microsoft.com/office/powerpoint/2010/main" val="1588399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AAB03C7-17D1-5138-3A77-F81E87D1D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194131"/>
            <a:ext cx="2848900" cy="565348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06279" y="190223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43603" y="268878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51153" y="268556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00" y="2183783"/>
            <a:ext cx="482540" cy="48254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5" y="2526386"/>
            <a:ext cx="482540" cy="48254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83" y="2825565"/>
            <a:ext cx="482540" cy="48254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42728" y="2042387"/>
            <a:ext cx="72580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Rechercher votre dossier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En option, cliquez sur la flèche pour afficher les autres options de rangement (classeurs du dossier, comparants, etc.)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Double-cliquez sur le classeur, ou double-cliquez sur le dossier lui-même pour attacher le document sans classeur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La cible sélectionnée apparait dans le panier.</a:t>
            </a:r>
            <a:br>
              <a:rPr lang="fr-FR" dirty="0"/>
            </a:br>
            <a:r>
              <a:rPr lang="fr-FR" dirty="0"/>
              <a:t>Si besoin, sélectionnez le panier et utilisez la touche « supprimer » pour effacer cette sélection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Vous pouvez choisir plusieurs dossiers, ou acte/courrier/fiche bien ou client, pour sauver le document a plusieurs endroits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Rangez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11" y="5573312"/>
            <a:ext cx="482540" cy="48254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767499" y="55695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942728" y="1526371"/>
            <a:ext cx="725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Vos derniers dossiers consultés dans votre logiciel sont directement affichés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3088CCF-F2E3-29FE-9C07-F5A9D18DE9AD}"/>
              </a:ext>
            </a:extLst>
          </p:cNvPr>
          <p:cNvSpPr txBox="1">
            <a:spLocks/>
          </p:cNvSpPr>
          <p:nvPr/>
        </p:nvSpPr>
        <p:spPr>
          <a:xfrm>
            <a:off x="2308860" y="365125"/>
            <a:ext cx="93357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Notaires : ranger dans votre logiciel</a:t>
            </a:r>
          </a:p>
        </p:txBody>
      </p:sp>
    </p:spTree>
    <p:extLst>
      <p:ext uri="{BB962C8B-B14F-4D97-AF65-F5344CB8AC3E}">
        <p14:creationId xmlns:p14="http://schemas.microsoft.com/office/powerpoint/2010/main" val="2257836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0120F5D5-130D-371F-F2ED-5F7480868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654" y="4220153"/>
            <a:ext cx="4598441" cy="25917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E2F8DB-5047-9DE4-CD2C-F7FC01851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76" y="1341960"/>
            <a:ext cx="5391902" cy="28960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09678EB-C7BF-F9AA-0A80-A0F3185C07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67" r="3613"/>
          <a:stretch/>
        </p:blipFill>
        <p:spPr>
          <a:xfrm>
            <a:off x="78729" y="1845353"/>
            <a:ext cx="4765943" cy="28578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Tamponner le document</a:t>
            </a:r>
          </a:p>
        </p:txBody>
      </p:sp>
      <p:cxnSp>
        <p:nvCxnSpPr>
          <p:cNvPr id="8" name="Connecteur en arc 7"/>
          <p:cNvCxnSpPr>
            <a:cxnSpLocks/>
          </p:cNvCxnSpPr>
          <p:nvPr/>
        </p:nvCxnSpPr>
        <p:spPr>
          <a:xfrm flipV="1">
            <a:off x="3233942" y="2774209"/>
            <a:ext cx="3944098" cy="563351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/>
          <p:cNvCxnSpPr>
            <a:cxnSpLocks/>
          </p:cNvCxnSpPr>
          <p:nvPr/>
        </p:nvCxnSpPr>
        <p:spPr>
          <a:xfrm rot="5400000">
            <a:off x="9624062" y="4282443"/>
            <a:ext cx="1257299" cy="403861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rc 11"/>
          <p:cNvCxnSpPr>
            <a:cxnSpLocks/>
          </p:cNvCxnSpPr>
          <p:nvPr/>
        </p:nvCxnSpPr>
        <p:spPr>
          <a:xfrm rot="10800000" flipV="1">
            <a:off x="7589032" y="3855722"/>
            <a:ext cx="2766550" cy="274319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45949" y="5576942"/>
            <a:ext cx="5107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Astuce :</a:t>
            </a:r>
          </a:p>
          <a:p>
            <a:r>
              <a:rPr lang="fr-FR" dirty="0"/>
              <a:t>Pour appliquer un même tampon sur plusieurs pages, commencez par sélectionnez plusieurs pages à gauche, avant d’appliquer le tampon.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074067" y="2295630"/>
            <a:ext cx="1777191" cy="95715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Dessinez le cadre du tampon </a:t>
            </a:r>
            <a:br>
              <a:rPr lang="fr-FR" u="sng" dirty="0"/>
            </a:br>
            <a:r>
              <a:rPr lang="fr-FR" u="sng" dirty="0"/>
              <a:t>sur la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8412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F048F7-97E1-930B-1FBD-795D3466E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6" r="3613"/>
          <a:stretch/>
        </p:blipFill>
        <p:spPr>
          <a:xfrm>
            <a:off x="3834444" y="1700135"/>
            <a:ext cx="3061417" cy="22027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de nouveau tampons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037" y="1965983"/>
            <a:ext cx="3952381" cy="21619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0" y="3776508"/>
            <a:ext cx="3876370" cy="30612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t="10513"/>
          <a:stretch/>
        </p:blipFill>
        <p:spPr>
          <a:xfrm>
            <a:off x="49480" y="3562350"/>
            <a:ext cx="3019048" cy="3170400"/>
          </a:xfrm>
          <a:prstGeom prst="rect">
            <a:avLst/>
          </a:prstGeom>
        </p:spPr>
      </p:pic>
      <p:cxnSp>
        <p:nvCxnSpPr>
          <p:cNvPr id="10" name="Connecteur : en arc 9"/>
          <p:cNvCxnSpPr>
            <a:cxnSpLocks/>
            <a:endCxn id="22" idx="1"/>
          </p:cNvCxnSpPr>
          <p:nvPr/>
        </p:nvCxnSpPr>
        <p:spPr>
          <a:xfrm flipV="1">
            <a:off x="6601817" y="1890382"/>
            <a:ext cx="1866571" cy="67755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 : en arc 11"/>
          <p:cNvCxnSpPr>
            <a:cxnSpLocks/>
            <a:endCxn id="7" idx="3"/>
          </p:cNvCxnSpPr>
          <p:nvPr/>
        </p:nvCxnSpPr>
        <p:spPr>
          <a:xfrm rot="5400000">
            <a:off x="9167367" y="3751057"/>
            <a:ext cx="2117218" cy="99489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 : en arc 14"/>
          <p:cNvCxnSpPr>
            <a:cxnSpLocks/>
          </p:cNvCxnSpPr>
          <p:nvPr/>
        </p:nvCxnSpPr>
        <p:spPr>
          <a:xfrm rot="10800000">
            <a:off x="2457450" y="5400676"/>
            <a:ext cx="6092190" cy="101536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 : en arc 16"/>
          <p:cNvCxnSpPr>
            <a:cxnSpLocks/>
            <a:stCxn id="19" idx="3"/>
          </p:cNvCxnSpPr>
          <p:nvPr/>
        </p:nvCxnSpPr>
        <p:spPr>
          <a:xfrm flipV="1">
            <a:off x="3461313" y="2213547"/>
            <a:ext cx="1412442" cy="33936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99897" y="1952747"/>
            <a:ext cx="3061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Numériser une page contenant votre tampon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Sélectionner le menu Créer un nouveau tampon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468388" y="1567216"/>
            <a:ext cx="318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3. Sélectionner la zone dans la page qui servira de Tampon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9801226" y="5329382"/>
            <a:ext cx="2059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4. Donner un titre et un nom de signet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224226" y="5532582"/>
            <a:ext cx="209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5. Utiliser votre nouveau tampon </a:t>
            </a:r>
            <a:r>
              <a:rPr lang="fr-FR" dirty="0">
                <a:sym typeface="Wingdings" panose="05000000000000000000" pitchFamily="2" charset="2"/>
              </a:rPr>
              <a:t>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847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E5084B3-C50B-799F-143C-6FE4F972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73024"/>
            <a:ext cx="3286584" cy="21148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6480" y="365125"/>
            <a:ext cx="9037320" cy="1325563"/>
          </a:xfrm>
        </p:spPr>
        <p:txBody>
          <a:bodyPr/>
          <a:lstStyle/>
          <a:p>
            <a:r>
              <a:rPr lang="fr-FR" dirty="0"/>
              <a:t>Ajouter des pages dans un document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3555" y="1600200"/>
            <a:ext cx="10515600" cy="408224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Depuis une nouvelle numérisation, ou depuis un autre fichier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848" y="4310230"/>
            <a:ext cx="3198693" cy="23559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964" y="2208510"/>
            <a:ext cx="3461506" cy="1843874"/>
          </a:xfrm>
          <a:prstGeom prst="rect">
            <a:avLst/>
          </a:prstGeom>
        </p:spPr>
      </p:pic>
      <p:cxnSp>
        <p:nvCxnSpPr>
          <p:cNvPr id="8" name="Connecteur en arc 7"/>
          <p:cNvCxnSpPr>
            <a:cxnSpLocks/>
            <a:endCxn id="5" idx="0"/>
          </p:cNvCxnSpPr>
          <p:nvPr/>
        </p:nvCxnSpPr>
        <p:spPr>
          <a:xfrm flipH="1">
            <a:off x="2998195" y="3255685"/>
            <a:ext cx="387922" cy="1054545"/>
          </a:xfrm>
          <a:prstGeom prst="curvedConnector4">
            <a:avLst>
              <a:gd name="adj1" fmla="val -58929"/>
              <a:gd name="adj2" fmla="val 8462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/>
          <p:cNvCxnSpPr>
            <a:stCxn id="5" idx="3"/>
            <a:endCxn id="6" idx="1"/>
          </p:cNvCxnSpPr>
          <p:nvPr/>
        </p:nvCxnSpPr>
        <p:spPr>
          <a:xfrm flipV="1">
            <a:off x="4597541" y="3130447"/>
            <a:ext cx="618423" cy="235774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/>
          <a:srcRect t="14215"/>
          <a:stretch/>
        </p:blipFill>
        <p:spPr>
          <a:xfrm>
            <a:off x="9475042" y="2775161"/>
            <a:ext cx="2409825" cy="3399135"/>
          </a:xfrm>
          <a:prstGeom prst="rect">
            <a:avLst/>
          </a:prstGeom>
        </p:spPr>
      </p:pic>
      <p:cxnSp>
        <p:nvCxnSpPr>
          <p:cNvPr id="22" name="Connecteur en arc 21"/>
          <p:cNvCxnSpPr/>
          <p:nvPr/>
        </p:nvCxnSpPr>
        <p:spPr>
          <a:xfrm>
            <a:off x="7903029" y="3927873"/>
            <a:ext cx="1884783" cy="616135"/>
          </a:xfrm>
          <a:prstGeom prst="curvedConnector3">
            <a:avLst>
              <a:gd name="adj1" fmla="val -14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04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Annoter le document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8200" y="2610683"/>
            <a:ext cx="106965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Manipulation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Annuler : annule la dernière opération réalisée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Réinitialiser : annule toutes les modifications et reprends le document original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Imprimer : imprime le document.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Orientation : tourne le document à 90°, ou redresse un document légèrement incliné. </a:t>
            </a:r>
            <a:br>
              <a:rPr lang="fr-FR" dirty="0"/>
            </a:br>
            <a:r>
              <a:rPr lang="fr-FR" dirty="0"/>
              <a:t>	</a:t>
            </a:r>
            <a:r>
              <a:rPr lang="fr-FR" u="sng" dirty="0"/>
              <a:t>Astuce</a:t>
            </a:r>
            <a:r>
              <a:rPr lang="fr-FR" dirty="0"/>
              <a:t> : Sélectionnez plusieurs pages pour tourner d’un coup plusieurs pages.</a:t>
            </a:r>
          </a:p>
          <a:p>
            <a:r>
              <a:rPr lang="fr-FR" u="sng" dirty="0"/>
              <a:t>Annotation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Effacer : trace un rectangle blanc sur la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Déplacer : sélectionne un morceau de la page, pour pouvoir le repositionner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Note : insère un post-it dans le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Couleur : sélectionne la couleur utilisée pour les fonctions suivantes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Rectangle semi-transparent : permet de mettre en surbrillance une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Surligneur : permet de dessiner sur la page, plusieurs épaisseurs possibles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Flèche : positionne une flèche sur la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Texte : Insère du texte dans la page. Police réglable.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C1FBF3-1EE2-59CA-EFED-40C905AB1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78" y="1690688"/>
            <a:ext cx="11536680" cy="64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4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46A49F3-942D-E1F0-D1AE-790991A77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33"/>
          <a:stretch/>
        </p:blipFill>
        <p:spPr>
          <a:xfrm>
            <a:off x="2953" y="228599"/>
            <a:ext cx="12186094" cy="66294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11F4263-75D8-1DC9-30CC-61EC8259FB89}"/>
              </a:ext>
            </a:extLst>
          </p:cNvPr>
          <p:cNvSpPr txBox="1"/>
          <p:nvPr/>
        </p:nvSpPr>
        <p:spPr>
          <a:xfrm>
            <a:off x="4727604" y="1667532"/>
            <a:ext cx="2736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>
                <a:solidFill>
                  <a:schemeClr val="bg1"/>
                </a:solidFill>
                <a:latin typeface="Fs"/>
              </a:rPr>
              <a:t>Nota</a:t>
            </a:r>
            <a:r>
              <a:rPr lang="fr-FR" sz="4400" dirty="0" err="1">
                <a:solidFill>
                  <a:srgbClr val="E71D73"/>
                </a:solidFill>
                <a:latin typeface="Fs"/>
              </a:rPr>
              <a:t>Next</a:t>
            </a:r>
            <a:endParaRPr lang="fr-FR" sz="4400" dirty="0">
              <a:solidFill>
                <a:srgbClr val="E71D73"/>
              </a:solidFill>
              <a:latin typeface="Fs"/>
            </a:endParaRPr>
          </a:p>
        </p:txBody>
      </p:sp>
    </p:spTree>
    <p:extLst>
      <p:ext uri="{BB962C8B-B14F-4D97-AF65-F5344CB8AC3E}">
        <p14:creationId xmlns:p14="http://schemas.microsoft.com/office/powerpoint/2010/main" val="2527317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Réglage des images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8200" y="3302507"/>
            <a:ext cx="10696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Contraste : permet de corriger le contraste des images des pages sélectionnées.</a:t>
            </a:r>
            <a:br>
              <a:rPr lang="fr-FR" dirty="0"/>
            </a:br>
            <a:r>
              <a:rPr lang="fr-FR" u="sng" dirty="0"/>
              <a:t>Conseil :</a:t>
            </a:r>
            <a:r>
              <a:rPr lang="fr-FR" dirty="0"/>
              <a:t> utilisez la fonction « contraste automatique »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Luminosité : permet de changer l’éclairage des images de la page actuelle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Dégradé de gris : les couleurs des images sont retirées.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Noir et blanc : les images sont passées en bi chromatique.</a:t>
            </a:r>
          </a:p>
          <a:p>
            <a:endParaRPr lang="fr-FR" dirty="0"/>
          </a:p>
          <a:p>
            <a:r>
              <a:rPr lang="fr-FR" u="sng" dirty="0"/>
              <a:t>Astuce :</a:t>
            </a:r>
            <a:r>
              <a:rPr lang="fr-F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sélectionnez plusieurs pages pour réaliser ces opérations d’un seul coup sur plusieurs pages.</a:t>
            </a:r>
            <a:br>
              <a:rPr lang="fr-FR" dirty="0"/>
            </a:b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C03CE65-14A6-46E4-BE65-1C0A13DC3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49715"/>
            <a:ext cx="2562583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06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515" y="1828800"/>
            <a:ext cx="2277556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8380" y="365125"/>
            <a:ext cx="90754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Détection</a:t>
            </a:r>
            <a:r>
              <a:rPr lang="en-US" dirty="0"/>
              <a:t> et validation des RIBs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8200" y="2015406"/>
            <a:ext cx="5553075" cy="406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solidFill>
                  <a:schemeClr val="bg1"/>
                </a:solidFill>
              </a:rPr>
              <a:t>La détection des RIBS automatiques permet :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de trouver dans la page l’IBAN d’un RIB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d’interroger un service bancaire afin de valider l’existence de cet IBAN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et enfin de récupérer les informations IBAN, SWIFT/BIC et adresse de la banque au format texte dans le presse-papier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700153-FA04-46BC-D00A-96D2E2150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121" y="4048399"/>
            <a:ext cx="2133898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22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8860" y="365125"/>
            <a:ext cx="9044940" cy="1325563"/>
          </a:xfrm>
        </p:spPr>
        <p:txBody>
          <a:bodyPr/>
          <a:lstStyle/>
          <a:p>
            <a:r>
              <a:rPr lang="fr-FR" dirty="0"/>
              <a:t>OCR d’une page ou d’un paragraphe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49" y="1690688"/>
            <a:ext cx="2272725" cy="12247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F101F36-EABC-B0F2-9600-A2B7885A0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13" y="1735824"/>
            <a:ext cx="2067213" cy="154326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E4ACBC6-6E52-ED1B-7C6C-19C7066AD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14" y="3492662"/>
            <a:ext cx="10012172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35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8860" y="365125"/>
            <a:ext cx="9457042" cy="1325563"/>
          </a:xfrm>
        </p:spPr>
        <p:txBody>
          <a:bodyPr/>
          <a:lstStyle/>
          <a:p>
            <a:r>
              <a:rPr lang="fr-FR" dirty="0"/>
              <a:t>Office : envoi de pages vers Word/Excel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544BBD-BAF5-A79F-FACB-88F5A5A75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55" y="2066603"/>
            <a:ext cx="4033834" cy="205436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96262C-2106-CF48-8F4F-EA3E506382CD}"/>
              </a:ext>
            </a:extLst>
          </p:cNvPr>
          <p:cNvSpPr txBox="1"/>
          <p:nvPr/>
        </p:nvSpPr>
        <p:spPr>
          <a:xfrm>
            <a:off x="5980922" y="3429000"/>
            <a:ext cx="5290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Si vous disposez de l’option Office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Sélectionne les pages à reconnaitre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Clic droit sur la sélection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Ou dans le menu texte : convertir en Word ou Excel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E99DA03-96A2-B991-46D5-01AEEC364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55" y="4269028"/>
            <a:ext cx="4038826" cy="22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61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3469" r="82440" b="75865"/>
          <a:stretch/>
        </p:blipFill>
        <p:spPr>
          <a:xfrm>
            <a:off x="838200" y="1806723"/>
            <a:ext cx="1890980" cy="141728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6480" y="365125"/>
            <a:ext cx="9037320" cy="829193"/>
          </a:xfrm>
        </p:spPr>
        <p:txBody>
          <a:bodyPr/>
          <a:lstStyle/>
          <a:p>
            <a:r>
              <a:rPr lang="fr-FR" dirty="0"/>
              <a:t>Gestion des signets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789" y="1907600"/>
            <a:ext cx="2947210" cy="13941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789" y="3711743"/>
            <a:ext cx="2947210" cy="1024255"/>
          </a:xfrm>
          <a:prstGeom prst="rect">
            <a:avLst/>
          </a:prstGeom>
        </p:spPr>
      </p:pic>
      <p:cxnSp>
        <p:nvCxnSpPr>
          <p:cNvPr id="13" name="Connecteur droit avec flèche 12"/>
          <p:cNvCxnSpPr>
            <a:cxnSpLocks/>
          </p:cNvCxnSpPr>
          <p:nvPr/>
        </p:nvCxnSpPr>
        <p:spPr>
          <a:xfrm>
            <a:off x="2677887" y="2474900"/>
            <a:ext cx="15302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7220999" y="2474900"/>
            <a:ext cx="1605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cxnSpLocks/>
          </p:cNvCxnSpPr>
          <p:nvPr/>
        </p:nvCxnSpPr>
        <p:spPr>
          <a:xfrm flipV="1">
            <a:off x="2668225" y="4153949"/>
            <a:ext cx="153988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8" idx="3"/>
          </p:cNvCxnSpPr>
          <p:nvPr/>
        </p:nvCxnSpPr>
        <p:spPr>
          <a:xfrm flipV="1">
            <a:off x="7220999" y="4223870"/>
            <a:ext cx="150312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cxnSpLocks/>
          </p:cNvCxnSpPr>
          <p:nvPr/>
        </p:nvCxnSpPr>
        <p:spPr>
          <a:xfrm>
            <a:off x="2729180" y="6044663"/>
            <a:ext cx="59669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t="8775" r="81161" b="71364"/>
          <a:stretch/>
        </p:blipFill>
        <p:spPr>
          <a:xfrm>
            <a:off x="8823949" y="1785098"/>
            <a:ext cx="2028825" cy="13620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t="8749" r="82105" b="68889"/>
          <a:stretch/>
        </p:blipFill>
        <p:spPr>
          <a:xfrm>
            <a:off x="801996" y="3414203"/>
            <a:ext cx="1927184" cy="15335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/>
          <a:srcRect t="9722" r="81160" b="68978"/>
          <a:stretch/>
        </p:blipFill>
        <p:spPr>
          <a:xfrm>
            <a:off x="8823948" y="3414204"/>
            <a:ext cx="2028825" cy="14606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8"/>
          <a:srcRect l="-1" t="9600" r="81638" b="68056"/>
          <a:stretch/>
        </p:blipFill>
        <p:spPr>
          <a:xfrm>
            <a:off x="801996" y="5137948"/>
            <a:ext cx="1977424" cy="153240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9"/>
          <a:srcRect t="8333" r="81741" b="68889"/>
          <a:stretch/>
        </p:blipFill>
        <p:spPr>
          <a:xfrm>
            <a:off x="8788064" y="5137948"/>
            <a:ext cx="19663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83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E0536CD-CF8E-6868-EBA3-8CBA8D4B3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088" y="2390295"/>
            <a:ext cx="6725819" cy="2637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Paramétrage de la numérisation</a:t>
            </a:r>
          </a:p>
        </p:txBody>
      </p:sp>
      <p:sp>
        <p:nvSpPr>
          <p:cNvPr id="5" name="Légende encadrée 2 4"/>
          <p:cNvSpPr/>
          <p:nvPr/>
        </p:nvSpPr>
        <p:spPr>
          <a:xfrm>
            <a:off x="6567062" y="1550077"/>
            <a:ext cx="2329544" cy="533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1276"/>
              <a:gd name="adj6" fmla="val -27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Scanner connecté</a:t>
            </a:r>
          </a:p>
        </p:txBody>
      </p:sp>
      <p:sp>
        <p:nvSpPr>
          <p:cNvPr id="6" name="Légende encadrée 2 5"/>
          <p:cNvSpPr/>
          <p:nvPr/>
        </p:nvSpPr>
        <p:spPr>
          <a:xfrm flipH="1">
            <a:off x="195939" y="1560059"/>
            <a:ext cx="2198916" cy="533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6582"/>
              <a:gd name="adj6" fmla="val -74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Activation Recto/Verso</a:t>
            </a:r>
          </a:p>
        </p:txBody>
      </p:sp>
      <p:sp>
        <p:nvSpPr>
          <p:cNvPr id="7" name="Légende encadrée 2 6"/>
          <p:cNvSpPr/>
          <p:nvPr/>
        </p:nvSpPr>
        <p:spPr>
          <a:xfrm flipH="1">
            <a:off x="195939" y="2785500"/>
            <a:ext cx="2198916" cy="8254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346"/>
              <a:gd name="adj6" fmla="val -72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Qualité désirée</a:t>
            </a:r>
          </a:p>
        </p:txBody>
      </p:sp>
      <p:sp>
        <p:nvSpPr>
          <p:cNvPr id="8" name="Légende encadrée 2 7"/>
          <p:cNvSpPr/>
          <p:nvPr/>
        </p:nvSpPr>
        <p:spPr>
          <a:xfrm flipH="1">
            <a:off x="333959" y="5694327"/>
            <a:ext cx="2198911" cy="859061"/>
          </a:xfrm>
          <a:prstGeom prst="borderCallout2">
            <a:avLst>
              <a:gd name="adj1" fmla="val 50884"/>
              <a:gd name="adj2" fmla="val -5195"/>
              <a:gd name="adj3" fmla="val 18750"/>
              <a:gd name="adj4" fmla="val -16667"/>
              <a:gd name="adj5" fmla="val -195322"/>
              <a:gd name="adj6" fmla="val -33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Reconnaissance de caractères. PDF </a:t>
            </a:r>
            <a:r>
              <a:rPr lang="fr-FR" dirty="0" err="1"/>
              <a:t>image+Texte</a:t>
            </a:r>
            <a:endParaRPr lang="fr-FR" dirty="0"/>
          </a:p>
        </p:txBody>
      </p:sp>
      <p:sp>
        <p:nvSpPr>
          <p:cNvPr id="9" name="Légende encadrée 2 8"/>
          <p:cNvSpPr/>
          <p:nvPr/>
        </p:nvSpPr>
        <p:spPr>
          <a:xfrm flipH="1">
            <a:off x="5559622" y="5681218"/>
            <a:ext cx="2172212" cy="859063"/>
          </a:xfrm>
          <a:prstGeom prst="borderCallout2">
            <a:avLst>
              <a:gd name="adj1" fmla="val -17471"/>
              <a:gd name="adj2" fmla="val 49738"/>
              <a:gd name="adj3" fmla="val -93007"/>
              <a:gd name="adj4" fmla="val 49170"/>
              <a:gd name="adj5" fmla="val -225891"/>
              <a:gd name="adj6" fmla="val -43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Numériser des Formats A3</a:t>
            </a:r>
          </a:p>
        </p:txBody>
      </p:sp>
      <p:sp>
        <p:nvSpPr>
          <p:cNvPr id="10" name="Légende encadrée 2 9"/>
          <p:cNvSpPr/>
          <p:nvPr/>
        </p:nvSpPr>
        <p:spPr>
          <a:xfrm>
            <a:off x="9586912" y="1553369"/>
            <a:ext cx="2188029" cy="85237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3939"/>
              <a:gd name="adj6" fmla="val -92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Traitement des documents sur fond en couleur</a:t>
            </a:r>
          </a:p>
        </p:txBody>
      </p:sp>
      <p:sp>
        <p:nvSpPr>
          <p:cNvPr id="11" name="Légende encadrée 2 10"/>
          <p:cNvSpPr/>
          <p:nvPr/>
        </p:nvSpPr>
        <p:spPr>
          <a:xfrm>
            <a:off x="9869941" y="3097544"/>
            <a:ext cx="1905000" cy="10946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215"/>
              <a:gd name="adj6" fmla="val -46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Scanne en couleurs, nuances de gris ou N&amp;B</a:t>
            </a:r>
          </a:p>
        </p:txBody>
      </p:sp>
      <p:sp>
        <p:nvSpPr>
          <p:cNvPr id="13" name="Légende encadrée 2 12"/>
          <p:cNvSpPr/>
          <p:nvPr/>
        </p:nvSpPr>
        <p:spPr>
          <a:xfrm flipH="1">
            <a:off x="195939" y="3912322"/>
            <a:ext cx="2198910" cy="1417767"/>
          </a:xfrm>
          <a:prstGeom prst="borderCallout2">
            <a:avLst>
              <a:gd name="adj1" fmla="val 37626"/>
              <a:gd name="adj2" fmla="val -2664"/>
              <a:gd name="adj3" fmla="val 14806"/>
              <a:gd name="adj4" fmla="val -6844"/>
              <a:gd name="adj5" fmla="val -9043"/>
              <a:gd name="adj6" fmla="val -27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A utiliser quand il n’y a pas de séparateur. Généralement pour les gros documents. Améliore drastiquement la vitesse de numérisation.</a:t>
            </a:r>
          </a:p>
        </p:txBody>
      </p:sp>
      <p:sp>
        <p:nvSpPr>
          <p:cNvPr id="14" name="Légende encadrée 2 8">
            <a:extLst>
              <a:ext uri="{FF2B5EF4-FFF2-40B4-BE49-F238E27FC236}">
                <a16:creationId xmlns:a16="http://schemas.microsoft.com/office/drawing/2014/main" id="{D7489CA7-D397-471E-B062-09B7EF4E25D4}"/>
              </a:ext>
            </a:extLst>
          </p:cNvPr>
          <p:cNvSpPr/>
          <p:nvPr/>
        </p:nvSpPr>
        <p:spPr>
          <a:xfrm flipH="1">
            <a:off x="3242716" y="1505560"/>
            <a:ext cx="2745650" cy="538835"/>
          </a:xfrm>
          <a:prstGeom prst="borderCallout2">
            <a:avLst>
              <a:gd name="adj1" fmla="val 98025"/>
              <a:gd name="adj2" fmla="val 38162"/>
              <a:gd name="adj3" fmla="val 137901"/>
              <a:gd name="adj4" fmla="val 37081"/>
              <a:gd name="adj5" fmla="val 267747"/>
              <a:gd name="adj6" fmla="val 32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éliminer les pages blanche</a:t>
            </a:r>
          </a:p>
        </p:txBody>
      </p:sp>
      <p:sp>
        <p:nvSpPr>
          <p:cNvPr id="15" name="Légende encadrée 2 5">
            <a:extLst>
              <a:ext uri="{FF2B5EF4-FFF2-40B4-BE49-F238E27FC236}">
                <a16:creationId xmlns:a16="http://schemas.microsoft.com/office/drawing/2014/main" id="{7F2892C4-6311-1AB3-8B4C-EB845AB11C46}"/>
              </a:ext>
            </a:extLst>
          </p:cNvPr>
          <p:cNvSpPr/>
          <p:nvPr/>
        </p:nvSpPr>
        <p:spPr>
          <a:xfrm flipH="1">
            <a:off x="3226486" y="5694325"/>
            <a:ext cx="2198911" cy="859063"/>
          </a:xfrm>
          <a:prstGeom prst="borderCallout2">
            <a:avLst>
              <a:gd name="adj1" fmla="val -12295"/>
              <a:gd name="adj2" fmla="val 49885"/>
              <a:gd name="adj3" fmla="val -36245"/>
              <a:gd name="adj4" fmla="val 50214"/>
              <a:gd name="adj5" fmla="val -103323"/>
              <a:gd name="adj6" fmla="val 49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Permet de ne plus afficher l’écran de paramétrage. *</a:t>
            </a:r>
          </a:p>
        </p:txBody>
      </p:sp>
      <p:sp>
        <p:nvSpPr>
          <p:cNvPr id="16" name="Légende encadrée 2 6">
            <a:extLst>
              <a:ext uri="{FF2B5EF4-FFF2-40B4-BE49-F238E27FC236}">
                <a16:creationId xmlns:a16="http://schemas.microsoft.com/office/drawing/2014/main" id="{80558093-516C-BE4A-47CD-AE10D098856D}"/>
              </a:ext>
            </a:extLst>
          </p:cNvPr>
          <p:cNvSpPr/>
          <p:nvPr/>
        </p:nvSpPr>
        <p:spPr>
          <a:xfrm>
            <a:off x="8745484" y="5694324"/>
            <a:ext cx="3112557" cy="85906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3731"/>
              <a:gd name="adj6" fmla="val -17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Bouton de Commande qui démarre la numérisation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55A6D49-B435-8ED4-9052-93DC0103E3D7}"/>
              </a:ext>
            </a:extLst>
          </p:cNvPr>
          <p:cNvSpPr txBox="1"/>
          <p:nvPr/>
        </p:nvSpPr>
        <p:spPr>
          <a:xfrm>
            <a:off x="3258921" y="6557842"/>
            <a:ext cx="705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* Pour réactiver l’écran de paramétrage de numérisation, aller dans Paramètres </a:t>
            </a:r>
            <a:r>
              <a:rPr lang="fr-FR" sz="1400" dirty="0">
                <a:sym typeface="Wingdings" panose="05000000000000000000" pitchFamily="2" charset="2"/>
              </a:rPr>
              <a:t> Acquisition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20776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C83A2FC-2D02-7424-B3F3-47F58EE02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49" y="1741437"/>
            <a:ext cx="6963747" cy="316274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Paramétrage avancé de la numérisation</a:t>
            </a:r>
          </a:p>
        </p:txBody>
      </p:sp>
      <p:sp>
        <p:nvSpPr>
          <p:cNvPr id="6" name="Légende encadrée 2 5"/>
          <p:cNvSpPr/>
          <p:nvPr/>
        </p:nvSpPr>
        <p:spPr>
          <a:xfrm flipH="1">
            <a:off x="152398" y="1611086"/>
            <a:ext cx="1948543" cy="85997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8394"/>
              <a:gd name="adj6" fmla="val -42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Détecte les différents formats numérisés</a:t>
            </a:r>
          </a:p>
        </p:txBody>
      </p:sp>
      <p:sp>
        <p:nvSpPr>
          <p:cNvPr id="7" name="Légende encadrée 2 6"/>
          <p:cNvSpPr/>
          <p:nvPr/>
        </p:nvSpPr>
        <p:spPr>
          <a:xfrm flipH="1">
            <a:off x="2686049" y="5896450"/>
            <a:ext cx="3973542" cy="859971"/>
          </a:xfrm>
          <a:prstGeom prst="borderCallout2">
            <a:avLst>
              <a:gd name="adj1" fmla="val -19368"/>
              <a:gd name="adj2" fmla="val 50105"/>
              <a:gd name="adj3" fmla="val -67517"/>
              <a:gd name="adj4" fmla="val 51510"/>
              <a:gd name="adj5" fmla="val -138301"/>
              <a:gd name="adj6" fmla="val 86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Affiche les réglages avancés du scanner</a:t>
            </a:r>
          </a:p>
        </p:txBody>
      </p:sp>
      <p:sp>
        <p:nvSpPr>
          <p:cNvPr id="8" name="Légende encadrée 2 7"/>
          <p:cNvSpPr/>
          <p:nvPr/>
        </p:nvSpPr>
        <p:spPr>
          <a:xfrm flipH="1">
            <a:off x="9797143" y="4722833"/>
            <a:ext cx="1948543" cy="1603602"/>
          </a:xfrm>
          <a:prstGeom prst="borderCallout2">
            <a:avLst>
              <a:gd name="adj1" fmla="val -8147"/>
              <a:gd name="adj2" fmla="val 51876"/>
              <a:gd name="adj3" fmla="val -43651"/>
              <a:gd name="adj4" fmla="val 52396"/>
              <a:gd name="adj5" fmla="val -55218"/>
              <a:gd name="adj6" fmla="val 148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Permet d’accentuer ou diminuer le contraste et la luminosité</a:t>
            </a:r>
          </a:p>
        </p:txBody>
      </p:sp>
      <p:sp>
        <p:nvSpPr>
          <p:cNvPr id="9" name="Légende encadrée 2 8"/>
          <p:cNvSpPr/>
          <p:nvPr/>
        </p:nvSpPr>
        <p:spPr>
          <a:xfrm>
            <a:off x="9307283" y="1293702"/>
            <a:ext cx="2438403" cy="597352"/>
          </a:xfrm>
          <a:prstGeom prst="borderCallout2">
            <a:avLst>
              <a:gd name="adj1" fmla="val 18750"/>
              <a:gd name="adj2" fmla="val -8333"/>
              <a:gd name="adj3" fmla="val 18751"/>
              <a:gd name="adj4" fmla="val -106845"/>
              <a:gd name="adj5" fmla="val 170088"/>
              <a:gd name="adj6" fmla="val -145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Détecte les portraits/paysage</a:t>
            </a:r>
          </a:p>
        </p:txBody>
      </p:sp>
      <p:sp>
        <p:nvSpPr>
          <p:cNvPr id="10" name="Légende encadrée 2 9"/>
          <p:cNvSpPr/>
          <p:nvPr/>
        </p:nvSpPr>
        <p:spPr>
          <a:xfrm>
            <a:off x="10101945" y="2305280"/>
            <a:ext cx="1643741" cy="6279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64415"/>
              <a:gd name="adj5" fmla="val 8695"/>
              <a:gd name="adj6" fmla="val -94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Format par défaut</a:t>
            </a:r>
          </a:p>
        </p:txBody>
      </p:sp>
      <p:sp>
        <p:nvSpPr>
          <p:cNvPr id="11" name="Légende encadrée 2 10"/>
          <p:cNvSpPr/>
          <p:nvPr/>
        </p:nvSpPr>
        <p:spPr>
          <a:xfrm>
            <a:off x="152398" y="3117204"/>
            <a:ext cx="1970314" cy="2509157"/>
          </a:xfrm>
          <a:prstGeom prst="borderCallout2">
            <a:avLst>
              <a:gd name="adj1" fmla="val -4629"/>
              <a:gd name="adj2" fmla="val 50335"/>
              <a:gd name="adj3" fmla="val -16283"/>
              <a:gd name="adj4" fmla="val 50998"/>
              <a:gd name="adj5" fmla="val -18276"/>
              <a:gd name="adj6" fmla="val 142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Créé un document par feuille scannée sans recourir aux séparateurs. Utile dans le cas de fiche recto/verso ou carte de visite scannée par lot.</a:t>
            </a:r>
          </a:p>
        </p:txBody>
      </p:sp>
    </p:spTree>
    <p:extLst>
      <p:ext uri="{BB962C8B-B14F-4D97-AF65-F5344CB8AC3E}">
        <p14:creationId xmlns:p14="http://schemas.microsoft.com/office/powerpoint/2010/main" val="1153597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09" y="1571559"/>
            <a:ext cx="5997121" cy="45459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options avancées</a:t>
            </a:r>
          </a:p>
        </p:txBody>
      </p:sp>
      <p:sp>
        <p:nvSpPr>
          <p:cNvPr id="6" name="Légende encadrée 2 5"/>
          <p:cNvSpPr/>
          <p:nvPr/>
        </p:nvSpPr>
        <p:spPr>
          <a:xfrm>
            <a:off x="9207061" y="1302226"/>
            <a:ext cx="2764221" cy="762725"/>
          </a:xfrm>
          <a:prstGeom prst="borderCallout2">
            <a:avLst>
              <a:gd name="adj1" fmla="val 18750"/>
              <a:gd name="adj2" fmla="val -8333"/>
              <a:gd name="adj3" fmla="val 27313"/>
              <a:gd name="adj4" fmla="val -39958"/>
              <a:gd name="adj5" fmla="val 68592"/>
              <a:gd name="adj6" fmla="val -39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Résolution en DPI (Dots Per </a:t>
            </a:r>
            <a:r>
              <a:rPr lang="fr-FR" dirty="0" err="1"/>
              <a:t>Inch</a:t>
            </a:r>
            <a:r>
              <a:rPr lang="fr-FR" dirty="0"/>
              <a:t> = Points par pouces )</a:t>
            </a:r>
            <a:br>
              <a:rPr lang="fr-FR" dirty="0"/>
            </a:br>
            <a:r>
              <a:rPr lang="fr-FR" dirty="0"/>
              <a:t>1 Pouce = 2,54 cm</a:t>
            </a:r>
          </a:p>
        </p:txBody>
      </p:sp>
      <p:sp>
        <p:nvSpPr>
          <p:cNvPr id="8" name="Légende encadrée 2 7"/>
          <p:cNvSpPr/>
          <p:nvPr/>
        </p:nvSpPr>
        <p:spPr>
          <a:xfrm>
            <a:off x="9207059" y="2310480"/>
            <a:ext cx="2764221" cy="1846673"/>
          </a:xfrm>
          <a:prstGeom prst="borderCallout2">
            <a:avLst>
              <a:gd name="adj1" fmla="val 48653"/>
              <a:gd name="adj2" fmla="val -647"/>
              <a:gd name="adj3" fmla="val 53568"/>
              <a:gd name="adj4" fmla="val -9963"/>
              <a:gd name="adj5" fmla="val 36611"/>
              <a:gd name="adj6" fmla="val -22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Elimination des pages blanches. Par défaut on élimine les pages qui contiennent 100% - tolérance de doute de blanc.</a:t>
            </a:r>
            <a:br>
              <a:rPr lang="fr-FR" dirty="0"/>
            </a:br>
            <a:r>
              <a:rPr lang="fr-FR" dirty="0"/>
              <a:t>Par défaut 98% de blanc.</a:t>
            </a:r>
          </a:p>
        </p:txBody>
      </p:sp>
      <p:sp>
        <p:nvSpPr>
          <p:cNvPr id="9" name="Légende encadrée 2 8"/>
          <p:cNvSpPr/>
          <p:nvPr/>
        </p:nvSpPr>
        <p:spPr>
          <a:xfrm>
            <a:off x="9207059" y="4402682"/>
            <a:ext cx="2764221" cy="1643392"/>
          </a:xfrm>
          <a:prstGeom prst="borderCallout2">
            <a:avLst>
              <a:gd name="adj1" fmla="val 49482"/>
              <a:gd name="adj2" fmla="val -605"/>
              <a:gd name="adj3" fmla="val 41402"/>
              <a:gd name="adj4" fmla="val -9943"/>
              <a:gd name="adj5" fmla="val -9735"/>
              <a:gd name="adj6" fmla="val -20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Traitement de la netteté des images et traitement des images couleurs ou en dégradé de gris</a:t>
            </a:r>
          </a:p>
        </p:txBody>
      </p:sp>
      <p:sp>
        <p:nvSpPr>
          <p:cNvPr id="10" name="Légende encadrée 2 9"/>
          <p:cNvSpPr/>
          <p:nvPr/>
        </p:nvSpPr>
        <p:spPr>
          <a:xfrm>
            <a:off x="9207060" y="6245961"/>
            <a:ext cx="2764221" cy="591439"/>
          </a:xfrm>
          <a:prstGeom prst="borderCallout2">
            <a:avLst>
              <a:gd name="adj1" fmla="val 29793"/>
              <a:gd name="adj2" fmla="val -1244"/>
              <a:gd name="adj3" fmla="val 18750"/>
              <a:gd name="adj4" fmla="val -16667"/>
              <a:gd name="adj5" fmla="val -251241"/>
              <a:gd name="adj6" fmla="val -35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Qualité de conversion en N&amp;B</a:t>
            </a:r>
          </a:p>
        </p:txBody>
      </p:sp>
      <p:sp>
        <p:nvSpPr>
          <p:cNvPr id="11" name="Légende encadrée 2 10"/>
          <p:cNvSpPr/>
          <p:nvPr/>
        </p:nvSpPr>
        <p:spPr>
          <a:xfrm>
            <a:off x="5818548" y="6489834"/>
            <a:ext cx="2764221" cy="347566"/>
          </a:xfrm>
          <a:prstGeom prst="borderCallout2">
            <a:avLst>
              <a:gd name="adj1" fmla="val -2418"/>
              <a:gd name="adj2" fmla="val 49462"/>
              <a:gd name="adj3" fmla="val -71970"/>
              <a:gd name="adj4" fmla="val 43029"/>
              <a:gd name="adj5" fmla="val -370787"/>
              <a:gd name="adj6" fmla="val 13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Traitement des caractères</a:t>
            </a:r>
          </a:p>
        </p:txBody>
      </p:sp>
      <p:sp>
        <p:nvSpPr>
          <p:cNvPr id="12" name="Légende encadrée 2 11"/>
          <p:cNvSpPr/>
          <p:nvPr/>
        </p:nvSpPr>
        <p:spPr>
          <a:xfrm flipH="1">
            <a:off x="179085" y="4550798"/>
            <a:ext cx="1754816" cy="80870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6940"/>
              <a:gd name="adj6" fmla="val -142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Options de génération du PDF/A</a:t>
            </a:r>
          </a:p>
        </p:txBody>
      </p:sp>
      <p:sp>
        <p:nvSpPr>
          <p:cNvPr id="13" name="Légende encadrée 2 12"/>
          <p:cNvSpPr/>
          <p:nvPr/>
        </p:nvSpPr>
        <p:spPr>
          <a:xfrm flipH="1">
            <a:off x="137290" y="3377290"/>
            <a:ext cx="1796611" cy="9345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7439"/>
              <a:gd name="adj6" fmla="val -142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Activation de la détection du bourrage papier</a:t>
            </a:r>
          </a:p>
        </p:txBody>
      </p:sp>
      <p:sp>
        <p:nvSpPr>
          <p:cNvPr id="14" name="Légende encadrée 2 13"/>
          <p:cNvSpPr/>
          <p:nvPr/>
        </p:nvSpPr>
        <p:spPr>
          <a:xfrm flipH="1">
            <a:off x="137287" y="1571559"/>
            <a:ext cx="1796613" cy="3934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5143"/>
              <a:gd name="adj6" fmla="val -140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Ajuste le cadrage  </a:t>
            </a:r>
          </a:p>
        </p:txBody>
      </p:sp>
      <p:sp>
        <p:nvSpPr>
          <p:cNvPr id="15" name="Légende encadrée 2 14"/>
          <p:cNvSpPr/>
          <p:nvPr/>
        </p:nvSpPr>
        <p:spPr>
          <a:xfrm flipH="1">
            <a:off x="137288" y="2138564"/>
            <a:ext cx="1796613" cy="9067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909"/>
              <a:gd name="adj6" fmla="val -142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Détection automatique du format </a:t>
            </a:r>
          </a:p>
        </p:txBody>
      </p:sp>
      <p:sp>
        <p:nvSpPr>
          <p:cNvPr id="16" name="Légende encadrée 2 15"/>
          <p:cNvSpPr/>
          <p:nvPr/>
        </p:nvSpPr>
        <p:spPr>
          <a:xfrm>
            <a:off x="838200" y="6274518"/>
            <a:ext cx="4528618" cy="573539"/>
          </a:xfrm>
          <a:prstGeom prst="borderCallout2">
            <a:avLst>
              <a:gd name="adj1" fmla="val -2418"/>
              <a:gd name="adj2" fmla="val 49462"/>
              <a:gd name="adj3" fmla="val -25768"/>
              <a:gd name="adj4" fmla="val 74509"/>
              <a:gd name="adj5" fmla="val -131470"/>
              <a:gd name="adj6" fmla="val 784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Active ou désactive l’écran de paramétrage avant numérisation</a:t>
            </a:r>
          </a:p>
        </p:txBody>
      </p:sp>
    </p:spTree>
    <p:extLst>
      <p:ext uri="{BB962C8B-B14F-4D97-AF65-F5344CB8AC3E}">
        <p14:creationId xmlns:p14="http://schemas.microsoft.com/office/powerpoint/2010/main" val="4146242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8400" y="360000"/>
            <a:ext cx="2959359" cy="9504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Raccourcis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255" y="1753312"/>
            <a:ext cx="9125806" cy="5489575"/>
          </a:xfrm>
        </p:spPr>
        <p:txBody>
          <a:bodyPr>
            <a:normAutofit/>
          </a:bodyPr>
          <a:lstStyle/>
          <a:p>
            <a:r>
              <a:rPr lang="fr-FR" sz="2400" dirty="0"/>
              <a:t>Les raccourcis permettent de préconfigurer des paramètres des connecteurs lors de la numérisation. </a:t>
            </a:r>
          </a:p>
          <a:p>
            <a:r>
              <a:rPr lang="fr-FR" sz="2400" dirty="0"/>
              <a:t>Ces paramètres peuvent être :</a:t>
            </a:r>
          </a:p>
          <a:p>
            <a:pPr lvl="1"/>
            <a:r>
              <a:rPr lang="fr-FR" dirty="0"/>
              <a:t>La destination du document numérisé</a:t>
            </a:r>
          </a:p>
          <a:p>
            <a:pPr lvl="1"/>
            <a:r>
              <a:rPr lang="fr-FR" dirty="0"/>
              <a:t>Le libellé du document. On peut définir un préfixe ou un suffixe ou un préfixe ET un suffixe au libellé :</a:t>
            </a:r>
          </a:p>
          <a:p>
            <a:pPr lvl="1"/>
            <a:r>
              <a:rPr lang="fr-FR" dirty="0"/>
              <a:t>Le préfixe ou le suffixe peut contenir du texte libre ou des variables systèmes :</a:t>
            </a:r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616" y="3183876"/>
            <a:ext cx="1743075" cy="1152525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69340"/>
              </p:ext>
            </p:extLst>
          </p:nvPr>
        </p:nvGraphicFramePr>
        <p:xfrm>
          <a:off x="970385" y="4870219"/>
          <a:ext cx="9517224" cy="183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5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550">
                <a:tc>
                  <a:txBody>
                    <a:bodyPr/>
                    <a:lstStyle/>
                    <a:p>
                      <a:r>
                        <a:rPr lang="fr-FR" sz="12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Explication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Exemple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370">
                <a:tc>
                  <a:txBody>
                    <a:bodyPr/>
                    <a:lstStyle/>
                    <a:p>
                      <a:r>
                        <a:rPr lang="fr-FR" sz="1200" dirty="0"/>
                        <a:t>@</a:t>
                      </a:r>
                      <a:r>
                        <a:rPr lang="fr-FR" sz="1200" dirty="0" err="1"/>
                        <a:t>numauto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Un compteur qui s’incrémente pendant</a:t>
                      </a:r>
                      <a:r>
                        <a:rPr lang="fr-FR" sz="1200" baseline="0" dirty="0"/>
                        <a:t> la numérisation du lot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1,2,3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50">
                <a:tc>
                  <a:txBody>
                    <a:bodyPr/>
                    <a:lstStyle/>
                    <a:p>
                      <a:r>
                        <a:rPr lang="fr-FR" sz="1200" dirty="0"/>
                        <a:t>@</a:t>
                      </a:r>
                      <a:r>
                        <a:rPr lang="fr-FR" sz="1200" dirty="0" err="1"/>
                        <a:t>uniqueid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Un identifiant unique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18036459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50">
                <a:tc>
                  <a:txBody>
                    <a:bodyPr/>
                    <a:lstStyle/>
                    <a:p>
                      <a:r>
                        <a:rPr lang="fr-FR" sz="1200" dirty="0"/>
                        <a:t>@utilisateur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L’utilisateur du poste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Jacques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221">
                <a:tc>
                  <a:txBody>
                    <a:bodyPr/>
                    <a:lstStyle/>
                    <a:p>
                      <a:r>
                        <a:rPr lang="fr-FR" sz="1200" dirty="0"/>
                        <a:t>@</a:t>
                      </a:r>
                      <a:r>
                        <a:rPr lang="fr-FR" sz="1200" dirty="0" err="1"/>
                        <a:t>mynumauto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Un compteur globale qui</a:t>
                      </a:r>
                      <a:r>
                        <a:rPr lang="fr-FR" sz="1200" baseline="0" dirty="0"/>
                        <a:t> s’incrémente tout le temps. Ce compteur peut être global à tous les postes NotaScan lorsque chaque poste référence le même compteur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41,42,43,45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@</a:t>
                      </a:r>
                      <a:r>
                        <a:rPr lang="fr-FR" sz="1200" dirty="0" err="1"/>
                        <a:t>datejour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Date du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Lundi 14 Mars 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42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698093CE-A2D2-43A9-EB72-77E01A836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278" y="420927"/>
            <a:ext cx="5137042" cy="305368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27BEB5A-6DAE-8BF8-0D8C-7650916F9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880" y="3569913"/>
            <a:ext cx="3008165" cy="30782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59A2895-4A39-BBCA-82CF-6A1C626DC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75" y="1893161"/>
            <a:ext cx="4658375" cy="3343742"/>
          </a:xfrm>
          <a:prstGeom prst="rect">
            <a:avLst/>
          </a:prstGeom>
        </p:spPr>
      </p:pic>
      <p:cxnSp>
        <p:nvCxnSpPr>
          <p:cNvPr id="9" name="Connecteur en arc 8"/>
          <p:cNvCxnSpPr>
            <a:cxnSpLocks/>
            <a:endCxn id="14" idx="1"/>
          </p:cNvCxnSpPr>
          <p:nvPr/>
        </p:nvCxnSpPr>
        <p:spPr>
          <a:xfrm flipV="1">
            <a:off x="3223260" y="1947770"/>
            <a:ext cx="2963018" cy="2814730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rc 10"/>
          <p:cNvCxnSpPr>
            <a:cxnSpLocks/>
          </p:cNvCxnSpPr>
          <p:nvPr/>
        </p:nvCxnSpPr>
        <p:spPr>
          <a:xfrm rot="5400000">
            <a:off x="8820583" y="4287304"/>
            <a:ext cx="2368333" cy="349898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91731" y="5424588"/>
            <a:ext cx="585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Créer des raccourcis pour assurer la qualité de nommage des libellés ou pour les dossiers les plus fréquemment utilisés.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24141" y="4624391"/>
            <a:ext cx="1416331" cy="454032"/>
            <a:chOff x="4648566" y="2235079"/>
            <a:chExt cx="1416331" cy="4540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35684" y="2235079"/>
              <a:ext cx="1129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Clic-droit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021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8122" y="365125"/>
            <a:ext cx="904567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L’écran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d’accueil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NotaNext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6225" y="2012866"/>
            <a:ext cx="6629400" cy="3635460"/>
          </a:xfrm>
          <a:custGeom>
            <a:avLst/>
            <a:gdLst>
              <a:gd name="connsiteX0" fmla="*/ 0 w 5581650"/>
              <a:gd name="connsiteY0" fmla="*/ 0 h 4164098"/>
              <a:gd name="connsiteX1" fmla="*/ 5581650 w 5581650"/>
              <a:gd name="connsiteY1" fmla="*/ 0 h 4164098"/>
              <a:gd name="connsiteX2" fmla="*/ 5581650 w 5581650"/>
              <a:gd name="connsiteY2" fmla="*/ 4164098 h 4164098"/>
              <a:gd name="connsiteX3" fmla="*/ 0 w 5581650"/>
              <a:gd name="connsiteY3" fmla="*/ 4164098 h 4164098"/>
              <a:gd name="connsiteX4" fmla="*/ 0 w 5581650"/>
              <a:gd name="connsiteY4" fmla="*/ 0 h 4164098"/>
              <a:gd name="connsiteX0" fmla="*/ 0 w 5581650"/>
              <a:gd name="connsiteY0" fmla="*/ 0 h 4164098"/>
              <a:gd name="connsiteX1" fmla="*/ 5581650 w 5581650"/>
              <a:gd name="connsiteY1" fmla="*/ 0 h 4164098"/>
              <a:gd name="connsiteX2" fmla="*/ 3657600 w 5581650"/>
              <a:gd name="connsiteY2" fmla="*/ 4106948 h 4164098"/>
              <a:gd name="connsiteX3" fmla="*/ 0 w 5581650"/>
              <a:gd name="connsiteY3" fmla="*/ 4164098 h 4164098"/>
              <a:gd name="connsiteX4" fmla="*/ 0 w 5581650"/>
              <a:gd name="connsiteY4" fmla="*/ 0 h 41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1650" h="4164098">
                <a:moveTo>
                  <a:pt x="0" y="0"/>
                </a:moveTo>
                <a:lnTo>
                  <a:pt x="5581650" y="0"/>
                </a:lnTo>
                <a:lnTo>
                  <a:pt x="3657600" y="4106948"/>
                </a:lnTo>
                <a:lnTo>
                  <a:pt x="0" y="416409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Chaque pavé est appelé « tuile » ou « connecteur »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On peut effectuer l’une ou l’autre des actions ci-dessous :</a:t>
            </a:r>
          </a:p>
          <a:p>
            <a:pPr lvl="1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Cliquer sur l’un des pavés pour numériser et ranger 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un document vers le connecteur choisi.</a:t>
            </a:r>
          </a:p>
          <a:p>
            <a:pPr lvl="1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Effectuer un glisser-déposer d’un ou plusieurs 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fichiers (PDF ou image) sur l’un de ces pavés 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pour fusionner et ranger des documents 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vers le connecteur choisi.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35B6EA-2023-2C4A-C673-44F5DB0D9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61" y="2366174"/>
            <a:ext cx="6279558" cy="38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23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1240" y="341782"/>
            <a:ext cx="4823459" cy="888305"/>
          </a:xfrm>
        </p:spPr>
        <p:txBody>
          <a:bodyPr/>
          <a:lstStyle/>
          <a:p>
            <a:r>
              <a:rPr lang="fr-FR" dirty="0"/>
              <a:t>Routage automatisé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350" y="725380"/>
            <a:ext cx="4438095" cy="27047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341" y="5340443"/>
            <a:ext cx="3080455" cy="13795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862" y="2513697"/>
            <a:ext cx="3322099" cy="20018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140" y="3689947"/>
            <a:ext cx="3370261" cy="2986774"/>
          </a:xfrm>
          <a:prstGeom prst="rect">
            <a:avLst/>
          </a:prstGeom>
        </p:spPr>
      </p:pic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081253801"/>
              </p:ext>
            </p:extLst>
          </p:nvPr>
        </p:nvGraphicFramePr>
        <p:xfrm>
          <a:off x="4758612" y="3107094"/>
          <a:ext cx="3723064" cy="269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4" name="Connecteur droit avec flèche 13"/>
          <p:cNvCxnSpPr/>
          <p:nvPr/>
        </p:nvCxnSpPr>
        <p:spPr>
          <a:xfrm flipH="1">
            <a:off x="5243804" y="4828740"/>
            <a:ext cx="736992" cy="1024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7" idx="1"/>
          </p:cNvCxnSpPr>
          <p:nvPr/>
        </p:nvCxnSpPr>
        <p:spPr>
          <a:xfrm>
            <a:off x="7847045" y="4917233"/>
            <a:ext cx="812095" cy="266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2958" y="1741790"/>
            <a:ext cx="7010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Créer des séparateurs pour chaque collaborateur/service destinataire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Utilisation des séparateurs au sein d’un lot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52482" y="4700059"/>
            <a:ext cx="548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Création des séparateurs collaborateur/service par lot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032449" y="3689947"/>
            <a:ext cx="3332783" cy="62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17" y="4258629"/>
            <a:ext cx="482540" cy="4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98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5EBAFAB-D21C-5731-E5E9-A28E68AF0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8" y="1626699"/>
            <a:ext cx="2896004" cy="142894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08860" y="850901"/>
            <a:ext cx="9883140" cy="7757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400" dirty="0"/>
              <a:t>Personnalisation des libellés</a:t>
            </a:r>
          </a:p>
        </p:txBody>
      </p:sp>
      <p:cxnSp>
        <p:nvCxnSpPr>
          <p:cNvPr id="8" name="Connecteur en arc 7"/>
          <p:cNvCxnSpPr>
            <a:cxnSpLocks/>
          </p:cNvCxnSpPr>
          <p:nvPr/>
        </p:nvCxnSpPr>
        <p:spPr>
          <a:xfrm>
            <a:off x="2217420" y="2621280"/>
            <a:ext cx="1755287" cy="762346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rc 20"/>
          <p:cNvCxnSpPr>
            <a:cxnSpLocks/>
          </p:cNvCxnSpPr>
          <p:nvPr/>
        </p:nvCxnSpPr>
        <p:spPr>
          <a:xfrm>
            <a:off x="2263140" y="2621280"/>
            <a:ext cx="6855767" cy="762347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446F3951-243D-D9BF-8130-3F6541B9D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428999"/>
            <a:ext cx="4495800" cy="339566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C2DBA3E-3635-6E97-57E8-7AC5713BB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990" y="3428999"/>
            <a:ext cx="4495801" cy="33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58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2418" y="385694"/>
            <a:ext cx="6248400" cy="1325563"/>
          </a:xfrm>
        </p:spPr>
        <p:txBody>
          <a:bodyPr/>
          <a:lstStyle/>
          <a:p>
            <a:r>
              <a:rPr lang="fr-FR" dirty="0"/>
              <a:t>Journal des numérisations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481" y="3429000"/>
            <a:ext cx="3813677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Collecte de toutes les numérisations du poste de chaque connecteur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Impression du journal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Regroupement par jour 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Archivage du journal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4DE980-AC17-B100-8512-E587D5776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13" y="1928391"/>
            <a:ext cx="3029373" cy="1247949"/>
          </a:xfrm>
          <a:prstGeom prst="rect">
            <a:avLst/>
          </a:prstGeom>
        </p:spPr>
      </p:pic>
      <p:cxnSp>
        <p:nvCxnSpPr>
          <p:cNvPr id="8" name="Connecteur en arc 7">
            <a:extLst>
              <a:ext uri="{FF2B5EF4-FFF2-40B4-BE49-F238E27FC236}">
                <a16:creationId xmlns:a16="http://schemas.microsoft.com/office/drawing/2014/main" id="{954B2713-DD0C-55FF-46B0-51C341FD80CE}"/>
              </a:ext>
            </a:extLst>
          </p:cNvPr>
          <p:cNvCxnSpPr>
            <a:cxnSpLocks/>
          </p:cNvCxnSpPr>
          <p:nvPr/>
        </p:nvCxnSpPr>
        <p:spPr>
          <a:xfrm>
            <a:off x="1722120" y="2795167"/>
            <a:ext cx="3223811" cy="12700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9659FFF-5187-C6FD-CA13-48436DE3E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931" y="1928391"/>
            <a:ext cx="6228672" cy="39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00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F834AE4-218F-1456-E758-FA1922FED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28" y="1793068"/>
            <a:ext cx="3953427" cy="10383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D453976-FF12-DD63-D511-4CFFA021C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237" y="2735563"/>
            <a:ext cx="7087972" cy="3986984"/>
          </a:xfrm>
          <a:prstGeom prst="rect">
            <a:avLst/>
          </a:prstGeom>
        </p:spPr>
      </p:pic>
      <p:cxnSp>
        <p:nvCxnSpPr>
          <p:cNvPr id="8" name="Connecteur droit avec flèche 7"/>
          <p:cNvCxnSpPr>
            <a:cxnSpLocks/>
            <a:stCxn id="16" idx="3"/>
          </p:cNvCxnSpPr>
          <p:nvPr/>
        </p:nvCxnSpPr>
        <p:spPr>
          <a:xfrm>
            <a:off x="3105308" y="4263505"/>
            <a:ext cx="2062480" cy="13911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cxnSpLocks/>
            <a:stCxn id="18" idx="1"/>
          </p:cNvCxnSpPr>
          <p:nvPr/>
        </p:nvCxnSpPr>
        <p:spPr>
          <a:xfrm flipH="1">
            <a:off x="7978140" y="2265011"/>
            <a:ext cx="1775300" cy="197127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rc 14"/>
          <p:cNvCxnSpPr>
            <a:cxnSpLocks/>
          </p:cNvCxnSpPr>
          <p:nvPr/>
        </p:nvCxnSpPr>
        <p:spPr>
          <a:xfrm rot="10800000">
            <a:off x="6249670" y="3482342"/>
            <a:ext cx="4204971" cy="1586793"/>
          </a:xfrm>
          <a:prstGeom prst="curvedConnector3">
            <a:avLst>
              <a:gd name="adj1" fmla="val 100015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174286" y="3940339"/>
            <a:ext cx="193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Sélectionner les fichiers sources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753440" y="1941845"/>
            <a:ext cx="200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2. Sélectionner le dossier destination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806209" y="4884470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3. Transférer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94091" y="5941611"/>
            <a:ext cx="3173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Plusieurs connecteurs source et destination disponibles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A8858E-1C95-4878-6EDC-2CA60DCF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418" y="385694"/>
            <a:ext cx="6248400" cy="1325563"/>
          </a:xfrm>
        </p:spPr>
        <p:txBody>
          <a:bodyPr/>
          <a:lstStyle/>
          <a:p>
            <a:r>
              <a:rPr lang="fr-FR" dirty="0"/>
              <a:t>Transfert de fichiers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8CAFCA3-A7A9-944C-54D3-BDFDBC39D62C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105308" y="3482340"/>
            <a:ext cx="1174947" cy="78116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94B39E6-1E0C-48F3-730E-FD20F394F0AE}"/>
              </a:ext>
            </a:extLst>
          </p:cNvPr>
          <p:cNvCxnSpPr>
            <a:cxnSpLocks/>
            <a:stCxn id="18" idx="1"/>
          </p:cNvCxnSpPr>
          <p:nvPr/>
        </p:nvCxnSpPr>
        <p:spPr>
          <a:xfrm>
            <a:off x="9753440" y="2265011"/>
            <a:ext cx="320200" cy="116398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ACB3EABA-310E-A080-EAA3-8CAF4EAA23A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650423" y="2401347"/>
            <a:ext cx="5611800" cy="33421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4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308860" y="363600"/>
            <a:ext cx="9430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Numérisation vers Office (option)</a:t>
            </a:r>
          </a:p>
        </p:txBody>
      </p:sp>
      <p:sp>
        <p:nvSpPr>
          <p:cNvPr id="6" name="Légende encadrée 1 5"/>
          <p:cNvSpPr/>
          <p:nvPr/>
        </p:nvSpPr>
        <p:spPr>
          <a:xfrm>
            <a:off x="268277" y="4635057"/>
            <a:ext cx="2687217" cy="1492898"/>
          </a:xfrm>
          <a:prstGeom prst="borderCallout1">
            <a:avLst>
              <a:gd name="adj1" fmla="val 49899"/>
              <a:gd name="adj2" fmla="val 100090"/>
              <a:gd name="adj3" fmla="val 49466"/>
              <a:gd name="adj4" fmla="val 110855"/>
            </a:avLst>
          </a:prstGeom>
          <a:solidFill>
            <a:srgbClr val="3AA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Numérise le document et le transforme en feuille Excel.  Un onglet par page. Accepte les fichiers PDF et image.</a:t>
            </a:r>
          </a:p>
        </p:txBody>
      </p:sp>
      <p:sp>
        <p:nvSpPr>
          <p:cNvPr id="8" name="Légende encadrée 1 7"/>
          <p:cNvSpPr/>
          <p:nvPr/>
        </p:nvSpPr>
        <p:spPr>
          <a:xfrm>
            <a:off x="9236506" y="1633639"/>
            <a:ext cx="2687217" cy="1492898"/>
          </a:xfrm>
          <a:prstGeom prst="borderCallout1">
            <a:avLst>
              <a:gd name="adj1" fmla="val 51250"/>
              <a:gd name="adj2" fmla="val -1041"/>
              <a:gd name="adj3" fmla="val 51371"/>
              <a:gd name="adj4" fmla="val -29518"/>
            </a:avLst>
          </a:prstGeom>
          <a:solidFill>
            <a:srgbClr val="3AA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Numérise le document et le transforme en présentation Powerpoint. Accepte les fichiers PDF et image.</a:t>
            </a:r>
          </a:p>
        </p:txBody>
      </p:sp>
      <p:sp>
        <p:nvSpPr>
          <p:cNvPr id="9" name="Légende encadrée 1 8"/>
          <p:cNvSpPr/>
          <p:nvPr/>
        </p:nvSpPr>
        <p:spPr>
          <a:xfrm>
            <a:off x="9236505" y="4219815"/>
            <a:ext cx="2687217" cy="1708283"/>
          </a:xfrm>
          <a:prstGeom prst="borderCallout1">
            <a:avLst>
              <a:gd name="adj1" fmla="val 48125"/>
              <a:gd name="adj2" fmla="val -347"/>
              <a:gd name="adj3" fmla="val 48583"/>
              <a:gd name="adj4" fmla="val -33085"/>
            </a:avLst>
          </a:prstGeom>
          <a:solidFill>
            <a:srgbClr val="3AA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Numérise le(s) document(s) en PDF, nomme la/les pièce(s) jointe(s) et créé un nouveau courriel avec le(s) document(s) en pièces</a:t>
            </a:r>
          </a:p>
        </p:txBody>
      </p:sp>
      <p:sp>
        <p:nvSpPr>
          <p:cNvPr id="10" name="Légende encadrée 1 9"/>
          <p:cNvSpPr/>
          <p:nvPr/>
        </p:nvSpPr>
        <p:spPr>
          <a:xfrm>
            <a:off x="268277" y="2985012"/>
            <a:ext cx="2687216" cy="1492899"/>
          </a:xfrm>
          <a:prstGeom prst="borderCallout1">
            <a:avLst>
              <a:gd name="adj1" fmla="val 50083"/>
              <a:gd name="adj2" fmla="val 100491"/>
              <a:gd name="adj3" fmla="val 50332"/>
              <a:gd name="adj4" fmla="val 118048"/>
            </a:avLst>
          </a:prstGeom>
          <a:solidFill>
            <a:srgbClr val="3AA3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Numérise le document et le transforme en un fichier Word. Accepte les fichiers PDF et image.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95B2578-BE44-3F0D-F66A-408C7DD18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06" y="1438394"/>
            <a:ext cx="5201730" cy="46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2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590" y="4289063"/>
            <a:ext cx="3228752" cy="145417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590" y="2816562"/>
            <a:ext cx="5116410" cy="122487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6480" y="365125"/>
            <a:ext cx="9037320" cy="1325563"/>
          </a:xfrm>
        </p:spPr>
        <p:txBody>
          <a:bodyPr>
            <a:normAutofit/>
          </a:bodyPr>
          <a:lstStyle/>
          <a:p>
            <a:r>
              <a:rPr lang="fr-FR" dirty="0"/>
              <a:t>Menus de l’écran d’accueil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15405"/>
            <a:ext cx="5972175" cy="4547319"/>
          </a:xfrm>
        </p:spPr>
        <p:txBody>
          <a:bodyPr anchor="t">
            <a:normAutofit/>
          </a:bodyPr>
          <a:lstStyle/>
          <a:p>
            <a:pPr>
              <a:lnSpc>
                <a:spcPct val="70000"/>
              </a:lnSpc>
            </a:pPr>
            <a:r>
              <a:rPr lang="fr-FR" sz="1600" dirty="0">
                <a:solidFill>
                  <a:schemeClr val="bg1"/>
                </a:solidFill>
              </a:rPr>
              <a:t>Chaque tuile ou connecteur dispose d’un menu contextuel qui est visible par un clic droit de la souris sur la tuile ou le connecteur. </a:t>
            </a:r>
          </a:p>
          <a:p>
            <a:pPr>
              <a:lnSpc>
                <a:spcPct val="70000"/>
              </a:lnSpc>
            </a:pPr>
            <a:endParaRPr lang="fr-FR" sz="1600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fr-FR" sz="1600" dirty="0">
                <a:solidFill>
                  <a:schemeClr val="bg1"/>
                </a:solidFill>
              </a:rPr>
              <a:t>Menu contextuel d’un connecteur :</a:t>
            </a:r>
          </a:p>
          <a:p>
            <a:pPr lvl="1">
              <a:lnSpc>
                <a:spcPct val="70000"/>
              </a:lnSpc>
            </a:pPr>
            <a:r>
              <a:rPr lang="fr-FR" sz="1600" dirty="0">
                <a:solidFill>
                  <a:schemeClr val="bg1"/>
                </a:solidFill>
              </a:rPr>
              <a:t>Ouvrir fichier(s) depuis … : permet d’ouvrir  des fichiers depuis plusieurs sources.</a:t>
            </a:r>
          </a:p>
          <a:p>
            <a:pPr lvl="1">
              <a:lnSpc>
                <a:spcPct val="70000"/>
              </a:lnSpc>
            </a:pPr>
            <a:r>
              <a:rPr lang="fr-FR" sz="1600" dirty="0">
                <a:solidFill>
                  <a:schemeClr val="bg1"/>
                </a:solidFill>
              </a:rPr>
              <a:t>Ajouter un raccourci : permet d’ajouter un raccourci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vers le connecteur sur lequel on vient de cliquer. </a:t>
            </a:r>
          </a:p>
          <a:p>
            <a:pPr lvl="1">
              <a:lnSpc>
                <a:spcPct val="70000"/>
              </a:lnSpc>
            </a:pPr>
            <a:r>
              <a:rPr lang="fr-FR" sz="1600" dirty="0">
                <a:solidFill>
                  <a:schemeClr val="bg1"/>
                </a:solidFill>
              </a:rPr>
              <a:t>Ouvrir le fenêtre de fusion </a:t>
            </a:r>
          </a:p>
          <a:p>
            <a:pPr>
              <a:lnSpc>
                <a:spcPct val="70000"/>
              </a:lnSpc>
            </a:pPr>
            <a:endParaRPr lang="fr-FR" sz="1600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fr-FR" sz="1600" dirty="0">
                <a:solidFill>
                  <a:schemeClr val="bg1"/>
                </a:solidFill>
              </a:rPr>
              <a:t>Menu contextuel d’un raccourci :</a:t>
            </a:r>
          </a:p>
          <a:p>
            <a:pPr lvl="1">
              <a:lnSpc>
                <a:spcPct val="70000"/>
              </a:lnSpc>
            </a:pPr>
            <a:r>
              <a:rPr lang="fr-FR" sz="1600" dirty="0">
                <a:solidFill>
                  <a:schemeClr val="bg1"/>
                </a:solidFill>
              </a:rPr>
              <a:t>Ranger fichier(s) depuis …: permet d’ouvrir  des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fichiers depuis plusieurs sources.</a:t>
            </a:r>
          </a:p>
          <a:p>
            <a:pPr lvl="1">
              <a:lnSpc>
                <a:spcPct val="70000"/>
              </a:lnSpc>
            </a:pPr>
            <a:r>
              <a:rPr lang="fr-FR" sz="1600" dirty="0">
                <a:solidFill>
                  <a:schemeClr val="bg1"/>
                </a:solidFill>
              </a:rPr>
              <a:t>Propriétés : Permet de modifier les propriétés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d’un raccourci.</a:t>
            </a:r>
          </a:p>
          <a:p>
            <a:pPr lvl="1">
              <a:lnSpc>
                <a:spcPct val="70000"/>
              </a:lnSpc>
            </a:pPr>
            <a:r>
              <a:rPr lang="fr-FR" sz="1600" dirty="0">
                <a:solidFill>
                  <a:schemeClr val="bg1"/>
                </a:solidFill>
              </a:rPr>
              <a:t>Supprimer ce raccourci : Supprime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définitivement le raccourci.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Aucun fichier n’est effacé.</a:t>
            </a:r>
          </a:p>
        </p:txBody>
      </p:sp>
    </p:spTree>
    <p:extLst>
      <p:ext uri="{BB962C8B-B14F-4D97-AF65-F5344CB8AC3E}">
        <p14:creationId xmlns:p14="http://schemas.microsoft.com/office/powerpoint/2010/main" val="404221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72C773CF-3D24-CD69-96E5-8D7E0F620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849" y="3876513"/>
            <a:ext cx="4935229" cy="284693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288D4BFA-96C2-5C74-156D-34FCE4FAC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833" y="1518793"/>
            <a:ext cx="4246567" cy="230306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AA9B026-60BC-1323-9EE7-6936BC1C0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848" y="1522015"/>
            <a:ext cx="2798357" cy="2300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54" y="2240841"/>
            <a:ext cx="1546258" cy="15817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176" y="1915400"/>
            <a:ext cx="1775304" cy="18001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Connecteur en arc 10"/>
          <p:cNvCxnSpPr>
            <a:cxnSpLocks/>
            <a:stCxn id="4" idx="3"/>
          </p:cNvCxnSpPr>
          <p:nvPr/>
        </p:nvCxnSpPr>
        <p:spPr>
          <a:xfrm flipV="1">
            <a:off x="2316480" y="2359254"/>
            <a:ext cx="2042313" cy="456231"/>
          </a:xfrm>
          <a:prstGeom prst="curvedConnector3">
            <a:avLst/>
          </a:prstGeom>
          <a:ln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rc 12"/>
          <p:cNvCxnSpPr>
            <a:cxnSpLocks/>
          </p:cNvCxnSpPr>
          <p:nvPr/>
        </p:nvCxnSpPr>
        <p:spPr>
          <a:xfrm>
            <a:off x="4935685" y="2337849"/>
            <a:ext cx="2765639" cy="625783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rc 19"/>
          <p:cNvCxnSpPr>
            <a:cxnSpLocks/>
          </p:cNvCxnSpPr>
          <p:nvPr/>
        </p:nvCxnSpPr>
        <p:spPr>
          <a:xfrm rot="5400000">
            <a:off x="9350375" y="3201332"/>
            <a:ext cx="1226052" cy="750651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541176" y="3971013"/>
            <a:ext cx="494535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Numérisation par lot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Simple et rapide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Compression PDF/A très forte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Élimination automatique des pages blanches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Gestion multi-formats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Recadrage et retournement automatiques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Outils de visualisation/modification intuitifs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Rangement direct dans la rédaction d’actes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06373" y="2349177"/>
            <a:ext cx="1096283" cy="454032"/>
            <a:chOff x="4648566" y="2235079"/>
            <a:chExt cx="1096283" cy="4540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935685" y="2235079"/>
              <a:ext cx="809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823934" y="3349641"/>
            <a:ext cx="1096283" cy="454032"/>
            <a:chOff x="4648566" y="2235079"/>
            <a:chExt cx="1096283" cy="45403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935685" y="2235079"/>
              <a:ext cx="809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210520" y="4295981"/>
            <a:ext cx="1859246" cy="454032"/>
            <a:chOff x="4648567" y="2235079"/>
            <a:chExt cx="1096282" cy="45403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7" y="2256457"/>
              <a:ext cx="227415" cy="43265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834400" y="2235079"/>
              <a:ext cx="910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3 Nommer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210520" y="4757964"/>
            <a:ext cx="2001058" cy="646331"/>
            <a:chOff x="4522112" y="2235079"/>
            <a:chExt cx="1222737" cy="64633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112" y="2292650"/>
              <a:ext cx="217359" cy="43265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739472" y="2235079"/>
              <a:ext cx="1005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4 sélectionner   destination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49412" y="6347276"/>
            <a:ext cx="1645337" cy="923330"/>
            <a:chOff x="4648567" y="2235079"/>
            <a:chExt cx="1096282" cy="92333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7" y="2256457"/>
              <a:ext cx="258769" cy="43265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935685" y="2235079"/>
              <a:ext cx="8091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5 Valider</a:t>
              </a:r>
            </a:p>
          </p:txBody>
        </p:sp>
      </p:grpSp>
      <p:sp>
        <p:nvSpPr>
          <p:cNvPr id="7" name="Titre 1">
            <a:extLst>
              <a:ext uri="{FF2B5EF4-FFF2-40B4-BE49-F238E27FC236}">
                <a16:creationId xmlns:a16="http://schemas.microsoft.com/office/drawing/2014/main" id="{C7768E4A-B981-1647-E62E-01F44598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0" y="365125"/>
            <a:ext cx="9037320" cy="1325563"/>
          </a:xfrm>
        </p:spPr>
        <p:txBody>
          <a:bodyPr>
            <a:normAutofit/>
          </a:bodyPr>
          <a:lstStyle/>
          <a:p>
            <a:r>
              <a:rPr lang="fr-FR" dirty="0"/>
              <a:t>Numérisation directe avec un scanner</a:t>
            </a:r>
          </a:p>
        </p:txBody>
      </p:sp>
    </p:spTree>
    <p:extLst>
      <p:ext uri="{BB962C8B-B14F-4D97-AF65-F5344CB8AC3E}">
        <p14:creationId xmlns:p14="http://schemas.microsoft.com/office/powerpoint/2010/main" val="387017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475CA43-349C-206E-963F-38E7C0285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693" y="1613065"/>
            <a:ext cx="2896004" cy="14289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CCF7686-7732-9E4C-4BEF-B1394A7755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4"/>
          <a:stretch/>
        </p:blipFill>
        <p:spPr>
          <a:xfrm>
            <a:off x="7649429" y="3353320"/>
            <a:ext cx="4178036" cy="2276866"/>
          </a:xfrm>
          <a:prstGeom prst="rect">
            <a:avLst/>
          </a:prstGeom>
        </p:spPr>
      </p:pic>
      <p:cxnSp>
        <p:nvCxnSpPr>
          <p:cNvPr id="9" name="Connecteur en arc 8"/>
          <p:cNvCxnSpPr>
            <a:cxnSpLocks/>
          </p:cNvCxnSpPr>
          <p:nvPr/>
        </p:nvCxnSpPr>
        <p:spPr>
          <a:xfrm rot="5400000">
            <a:off x="10148739" y="4662334"/>
            <a:ext cx="399503" cy="1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re 1">
            <a:extLst>
              <a:ext uri="{FF2B5EF4-FFF2-40B4-BE49-F238E27FC236}">
                <a16:creationId xmlns:a16="http://schemas.microsoft.com/office/drawing/2014/main" id="{024DAE02-544D-6393-023E-E874286B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0" y="365125"/>
            <a:ext cx="9037320" cy="1325563"/>
          </a:xfrm>
        </p:spPr>
        <p:txBody>
          <a:bodyPr>
            <a:normAutofit/>
          </a:bodyPr>
          <a:lstStyle/>
          <a:p>
            <a:r>
              <a:rPr lang="fr-FR" dirty="0"/>
              <a:t>Ranger depuis un photocopieur</a:t>
            </a:r>
          </a:p>
        </p:txBody>
      </p:sp>
      <p:cxnSp>
        <p:nvCxnSpPr>
          <p:cNvPr id="30" name="Connecteur en arc 8">
            <a:extLst>
              <a:ext uri="{FF2B5EF4-FFF2-40B4-BE49-F238E27FC236}">
                <a16:creationId xmlns:a16="http://schemas.microsoft.com/office/drawing/2014/main" id="{70838F3B-59C3-AB52-B9E8-044A61B17701}"/>
              </a:ext>
            </a:extLst>
          </p:cNvPr>
          <p:cNvCxnSpPr>
            <a:cxnSpLocks/>
            <a:endCxn id="5" idx="0"/>
          </p:cNvCxnSpPr>
          <p:nvPr/>
        </p:nvCxnSpPr>
        <p:spPr>
          <a:xfrm rot="5400000">
            <a:off x="9700666" y="2883618"/>
            <a:ext cx="507483" cy="431920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1B13B5F7-0822-009C-135E-EE0E6B961122}"/>
              </a:ext>
            </a:extLst>
          </p:cNvPr>
          <p:cNvSpPr txBox="1"/>
          <p:nvPr/>
        </p:nvSpPr>
        <p:spPr>
          <a:xfrm>
            <a:off x="152934" y="2198477"/>
            <a:ext cx="749649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Les photocopieurs numérisent vers un dossier réseau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Dans la configuration &gt; Général &gt; Parapheur 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Ajouter une ligne avec le chemin vers ce dossier réseau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Vous pouvez ajouter plusieurs dossiers à surveiller comme parapheur</a:t>
            </a:r>
          </a:p>
        </p:txBody>
      </p:sp>
    </p:spTree>
    <p:extLst>
      <p:ext uri="{BB962C8B-B14F-4D97-AF65-F5344CB8AC3E}">
        <p14:creationId xmlns:p14="http://schemas.microsoft.com/office/powerpoint/2010/main" val="105171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>
            <a:extLst>
              <a:ext uri="{FF2B5EF4-FFF2-40B4-BE49-F238E27FC236}">
                <a16:creationId xmlns:a16="http://schemas.microsoft.com/office/drawing/2014/main" id="{024DAE02-544D-6393-023E-E874286B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0" y="365125"/>
            <a:ext cx="9037320" cy="1325563"/>
          </a:xfrm>
        </p:spPr>
        <p:txBody>
          <a:bodyPr>
            <a:normAutofit/>
          </a:bodyPr>
          <a:lstStyle/>
          <a:p>
            <a:r>
              <a:rPr lang="fr-FR" dirty="0"/>
              <a:t>Utilisation du parapheur « source »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B13B5F7-0822-009C-135E-EE0E6B961122}"/>
              </a:ext>
            </a:extLst>
          </p:cNvPr>
          <p:cNvSpPr txBox="1"/>
          <p:nvPr/>
        </p:nvSpPr>
        <p:spPr>
          <a:xfrm>
            <a:off x="152934" y="1837141"/>
            <a:ext cx="658707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Sur l’écran d’accueil, le parapheur affiche les documents présents dans les dossiers configurés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Dès qu’un nouveau document arrive dans ce dossier (par le photocopieur ou un autre utilisateur), il apparait dans le parapheur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Faites glisser le document vers la « tuile » de votre choix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8B4A47-80F7-B693-4BFF-63A4775E1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140" y="1837141"/>
            <a:ext cx="4319868" cy="34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5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7288F648-EF9D-03DF-7B28-4AB076B71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324" y="1754593"/>
            <a:ext cx="2798357" cy="230057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8D7AD8F-E919-A8E3-5A4D-20308AA92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951" y="3910884"/>
            <a:ext cx="4935229" cy="284693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23" y="1754593"/>
            <a:ext cx="4815840" cy="2688844"/>
          </a:xfrm>
          <a:prstGeom prst="rect">
            <a:avLst/>
          </a:prstGeom>
        </p:spPr>
      </p:pic>
      <p:cxnSp>
        <p:nvCxnSpPr>
          <p:cNvPr id="9" name="Connecteur en arc 8"/>
          <p:cNvCxnSpPr>
            <a:cxnSpLocks/>
            <a:stCxn id="18" idx="3"/>
          </p:cNvCxnSpPr>
          <p:nvPr/>
        </p:nvCxnSpPr>
        <p:spPr>
          <a:xfrm flipV="1">
            <a:off x="6696115" y="2599163"/>
            <a:ext cx="338373" cy="163288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982746" y="3097199"/>
            <a:ext cx="1268295" cy="593279"/>
            <a:chOff x="4648566" y="2095832"/>
            <a:chExt cx="1268295" cy="59327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960300" y="2095832"/>
              <a:ext cx="956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Presser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99832" y="2577785"/>
            <a:ext cx="1096283" cy="454032"/>
            <a:chOff x="4648566" y="2235079"/>
            <a:chExt cx="1096283" cy="45403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935685" y="2235079"/>
              <a:ext cx="809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Glisser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21908" y="2498212"/>
            <a:ext cx="1409895" cy="454032"/>
            <a:chOff x="4648566" y="2235079"/>
            <a:chExt cx="1409895" cy="45403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935684" y="2235079"/>
              <a:ext cx="1122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Relâcher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946953" y="4880319"/>
            <a:ext cx="1310030" cy="454032"/>
            <a:chOff x="4648566" y="2235079"/>
            <a:chExt cx="1096283" cy="45403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566" y="2256457"/>
              <a:ext cx="399373" cy="43265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935685" y="2235079"/>
              <a:ext cx="809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Ranger</a:t>
              </a:r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024DAE02-544D-6393-023E-E874286B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0" y="365125"/>
            <a:ext cx="9037320" cy="1325563"/>
          </a:xfrm>
        </p:spPr>
        <p:txBody>
          <a:bodyPr>
            <a:normAutofit/>
          </a:bodyPr>
          <a:lstStyle/>
          <a:p>
            <a:r>
              <a:rPr lang="fr-FR" dirty="0"/>
              <a:t>Déposer un document dans </a:t>
            </a:r>
            <a:r>
              <a:rPr lang="fr-FR" dirty="0" err="1"/>
              <a:t>NotaNext</a:t>
            </a:r>
            <a:endParaRPr lang="fr-FR" dirty="0"/>
          </a:p>
        </p:txBody>
      </p:sp>
      <p:cxnSp>
        <p:nvCxnSpPr>
          <p:cNvPr id="30" name="Connecteur en arc 8">
            <a:extLst>
              <a:ext uri="{FF2B5EF4-FFF2-40B4-BE49-F238E27FC236}">
                <a16:creationId xmlns:a16="http://schemas.microsoft.com/office/drawing/2014/main" id="{70838F3B-59C3-AB52-B9E8-044A61B17701}"/>
              </a:ext>
            </a:extLst>
          </p:cNvPr>
          <p:cNvCxnSpPr>
            <a:cxnSpLocks/>
            <a:stCxn id="15" idx="0"/>
            <a:endCxn id="17" idx="1"/>
          </p:cNvCxnSpPr>
          <p:nvPr/>
        </p:nvCxnSpPr>
        <p:spPr>
          <a:xfrm rot="5400000" flipH="1" flipV="1">
            <a:off x="5045442" y="2542810"/>
            <a:ext cx="281709" cy="827071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1B13B5F7-0822-009C-135E-EE0E6B961122}"/>
              </a:ext>
            </a:extLst>
          </p:cNvPr>
          <p:cNvSpPr txBox="1"/>
          <p:nvPr/>
        </p:nvSpPr>
        <p:spPr>
          <a:xfrm>
            <a:off x="240944" y="4522933"/>
            <a:ext cx="53588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Depuis Outlook, ou depuis un dossier de votre ordinateur : prenez la pièce jointe avec la souris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Faites la glissez au dessus de </a:t>
            </a:r>
            <a:r>
              <a:rPr lang="fr-FR" dirty="0" err="1"/>
              <a:t>NotaNext</a:t>
            </a:r>
            <a:endParaRPr lang="fr-FR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Lâchez le fichier sur le connecteur de votre choix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Procéder au rangement</a:t>
            </a:r>
          </a:p>
        </p:txBody>
      </p:sp>
    </p:spTree>
    <p:extLst>
      <p:ext uri="{BB962C8B-B14F-4D97-AF65-F5344CB8AC3E}">
        <p14:creationId xmlns:p14="http://schemas.microsoft.com/office/powerpoint/2010/main" val="21012642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CD7464A1662438D6D5DB847262D15" ma:contentTypeVersion="0" ma:contentTypeDescription="Crée un document." ma:contentTypeScope="" ma:versionID="a823c24b568332944e770138195deb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B12289-59B2-4839-B035-8C98ABFF1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9D56415-C6A5-499E-AB72-1F1BDD4E8D14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0DAD623-A143-4750-9997-73198896F8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1799</Words>
  <Application>Microsoft Office PowerPoint</Application>
  <PresentationFormat>Grand écran</PresentationFormat>
  <Paragraphs>251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Avenir</vt:lpstr>
      <vt:lpstr>Avenir-Light</vt:lpstr>
      <vt:lpstr>Avenir-LightOblique</vt:lpstr>
      <vt:lpstr>Calibri</vt:lpstr>
      <vt:lpstr>Calibri Light</vt:lpstr>
      <vt:lpstr>Fs</vt:lpstr>
      <vt:lpstr>Thème Office</vt:lpstr>
      <vt:lpstr>NotaNext</vt:lpstr>
      <vt:lpstr>Présentation PowerPoint</vt:lpstr>
      <vt:lpstr>L’écran d’accueil NotaNext</vt:lpstr>
      <vt:lpstr>Présentation PowerPoint</vt:lpstr>
      <vt:lpstr>Menus de l’écran d’accueil</vt:lpstr>
      <vt:lpstr>Numérisation directe avec un scanner</vt:lpstr>
      <vt:lpstr>Ranger depuis un photocopieur</vt:lpstr>
      <vt:lpstr>Utilisation du parapheur « source »</vt:lpstr>
      <vt:lpstr>Déposer un document dans NotaNext</vt:lpstr>
      <vt:lpstr>Découper un document</vt:lpstr>
      <vt:lpstr>Découpage rapide vers poste de travail</vt:lpstr>
      <vt:lpstr>Présentation PowerPoint</vt:lpstr>
      <vt:lpstr>Présentation PowerPoint</vt:lpstr>
      <vt:lpstr>Numériser 1 fois, ranger dans n dossiers</vt:lpstr>
      <vt:lpstr>Présentation PowerPoint</vt:lpstr>
      <vt:lpstr>Tamponner le document</vt:lpstr>
      <vt:lpstr>Créer de nouveau tampons</vt:lpstr>
      <vt:lpstr>Ajouter des pages dans un document</vt:lpstr>
      <vt:lpstr>Annoter le document</vt:lpstr>
      <vt:lpstr>Réglage des images</vt:lpstr>
      <vt:lpstr>Détection et validation des RIBs</vt:lpstr>
      <vt:lpstr>OCR d’une page ou d’un paragraphe</vt:lpstr>
      <vt:lpstr>Office : envoi de pages vers Word/Excel</vt:lpstr>
      <vt:lpstr>Gestion des signets</vt:lpstr>
      <vt:lpstr>Paramétrage de la numérisation</vt:lpstr>
      <vt:lpstr>Paramétrage avancé de la numérisation</vt:lpstr>
      <vt:lpstr>Autres options avancées</vt:lpstr>
      <vt:lpstr>Raccourcis</vt:lpstr>
      <vt:lpstr>Présentation PowerPoint</vt:lpstr>
      <vt:lpstr>Routage automatisé</vt:lpstr>
      <vt:lpstr>Présentation PowerPoint</vt:lpstr>
      <vt:lpstr>Journal des numérisations</vt:lpstr>
      <vt:lpstr>Transfert de fichiers</vt:lpstr>
    </vt:vector>
  </TitlesOfParts>
  <Company>GenApi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NotaScan 2015</dc:title>
  <dc:creator>Jacques MASSA</dc:creator>
  <cp:lastModifiedBy>Romain Lagrange</cp:lastModifiedBy>
  <cp:revision>170</cp:revision>
  <cp:lastPrinted>2014-04-16T12:33:24Z</cp:lastPrinted>
  <dcterms:created xsi:type="dcterms:W3CDTF">2014-03-31T14:53:48Z</dcterms:created>
  <dcterms:modified xsi:type="dcterms:W3CDTF">2023-08-25T09:12:00Z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0x01010069FCD7464A1662438D6D5DB847262D15</vt:lpwstr>
  </property>
</Properties>
</file>