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0" r:id="rId6"/>
    <p:sldId id="288" r:id="rId7"/>
    <p:sldId id="284" r:id="rId8"/>
    <p:sldId id="286" r:id="rId9"/>
    <p:sldId id="258" r:id="rId10"/>
    <p:sldId id="270" r:id="rId11"/>
    <p:sldId id="271" r:id="rId12"/>
    <p:sldId id="276" r:id="rId13"/>
    <p:sldId id="283" r:id="rId14"/>
    <p:sldId id="274" r:id="rId15"/>
    <p:sldId id="275" r:id="rId16"/>
    <p:sldId id="289" r:id="rId17"/>
    <p:sldId id="294" r:id="rId18"/>
    <p:sldId id="295" r:id="rId19"/>
    <p:sldId id="290" r:id="rId20"/>
    <p:sldId id="291" r:id="rId21"/>
    <p:sldId id="298" r:id="rId22"/>
    <p:sldId id="299" r:id="rId23"/>
    <p:sldId id="296" r:id="rId24"/>
    <p:sldId id="292" r:id="rId25"/>
    <p:sldId id="293" r:id="rId26"/>
    <p:sldId id="272" r:id="rId27"/>
    <p:sldId id="285" r:id="rId28"/>
    <p:sldId id="278" r:id="rId29"/>
    <p:sldId id="279" r:id="rId30"/>
    <p:sldId id="287" r:id="rId31"/>
    <p:sldId id="280" r:id="rId32"/>
    <p:sldId id="281" r:id="rId33"/>
    <p:sldId id="282" r:id="rId34"/>
    <p:sldId id="262" r:id="rId35"/>
    <p:sldId id="277" r:id="rId36"/>
    <p:sldId id="267" r:id="rId37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n" initials="J" lastIdx="1" clrIdx="0">
    <p:extLst>
      <p:ext uri="{19B8F6BF-5375-455C-9EA6-DF929625EA0E}">
        <p15:presenceInfo xmlns:p15="http://schemas.microsoft.com/office/powerpoint/2012/main" userId="Jul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1E1"/>
    <a:srgbClr val="00AECC"/>
    <a:srgbClr val="B3B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5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04T08:11:04.615" idx="1">
    <p:pos x="10" y="10"/>
    <p:text>Dans l'UI "Rangement des documents" :
- virgule avant "ou les fusionner..."
- Espace en trop avant "puis le ranger"
- pas de 's' à PDF
- Pas de point à la fin des intitulés des boutons
- Pas de majuscule à "Ranger"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1ED17-51DF-4E57-A227-D56C3F2620C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EA64387-086D-47A3-9322-FA4AA90397C3}">
      <dgm:prSet phldrT="[Texte]"/>
      <dgm:spPr/>
      <dgm:t>
        <a:bodyPr/>
        <a:lstStyle/>
        <a:p>
          <a:r>
            <a:rPr lang="fr-FR" dirty="0"/>
            <a:t>Impression des séparateurs</a:t>
          </a:r>
        </a:p>
      </dgm:t>
    </dgm:pt>
    <dgm:pt modelId="{D8844DA4-65D2-4D12-BEB9-2D4E9BC23D95}" type="parTrans" cxnId="{ACA8B81B-17B2-4FDC-A129-8C327A47283C}">
      <dgm:prSet/>
      <dgm:spPr/>
      <dgm:t>
        <a:bodyPr/>
        <a:lstStyle/>
        <a:p>
          <a:endParaRPr lang="fr-FR"/>
        </a:p>
      </dgm:t>
    </dgm:pt>
    <dgm:pt modelId="{F0CEF146-B64C-4387-9689-5AF808E809C7}" type="sibTrans" cxnId="{ACA8B81B-17B2-4FDC-A129-8C327A47283C}">
      <dgm:prSet/>
      <dgm:spPr/>
      <dgm:t>
        <a:bodyPr/>
        <a:lstStyle/>
        <a:p>
          <a:endParaRPr lang="fr-FR"/>
        </a:p>
      </dgm:t>
    </dgm:pt>
    <dgm:pt modelId="{5E38FE19-4B82-403D-BAAA-BE0562508864}">
      <dgm:prSet phldrT="[Texte]"/>
      <dgm:spPr/>
      <dgm:t>
        <a:bodyPr/>
        <a:lstStyle/>
        <a:p>
          <a:r>
            <a:rPr lang="fr-FR" dirty="0"/>
            <a:t>Import fichier CSV</a:t>
          </a:r>
        </a:p>
      </dgm:t>
    </dgm:pt>
    <dgm:pt modelId="{A768F90C-778E-4C23-9383-87B3F660F238}" type="parTrans" cxnId="{7678937F-8E96-4C16-9B44-E5E319694E25}">
      <dgm:prSet/>
      <dgm:spPr/>
      <dgm:t>
        <a:bodyPr/>
        <a:lstStyle/>
        <a:p>
          <a:endParaRPr lang="fr-FR"/>
        </a:p>
      </dgm:t>
    </dgm:pt>
    <dgm:pt modelId="{6D927807-F703-4CBF-A3C3-24C0A74CDC7C}" type="sibTrans" cxnId="{7678937F-8E96-4C16-9B44-E5E319694E25}">
      <dgm:prSet/>
      <dgm:spPr/>
      <dgm:t>
        <a:bodyPr/>
        <a:lstStyle/>
        <a:p>
          <a:endParaRPr lang="fr-FR"/>
        </a:p>
      </dgm:t>
    </dgm:pt>
    <dgm:pt modelId="{01E05E69-05FB-4894-989E-DF02A15CD39F}">
      <dgm:prSet phldrT="[Texte]"/>
      <dgm:spPr/>
      <dgm:t>
        <a:bodyPr/>
        <a:lstStyle/>
        <a:p>
          <a:r>
            <a:rPr lang="fr-FR"/>
            <a:t>Création de séparateurs</a:t>
          </a:r>
          <a:endParaRPr lang="fr-FR" dirty="0"/>
        </a:p>
      </dgm:t>
    </dgm:pt>
    <dgm:pt modelId="{2FF5B173-ADD4-44A9-9F44-C15B0A840E46}" type="parTrans" cxnId="{5F39EECF-220D-470D-BDC4-E594F6485CF7}">
      <dgm:prSet/>
      <dgm:spPr/>
      <dgm:t>
        <a:bodyPr/>
        <a:lstStyle/>
        <a:p>
          <a:endParaRPr lang="en-US"/>
        </a:p>
      </dgm:t>
    </dgm:pt>
    <dgm:pt modelId="{51351307-74E8-48CC-8ED9-6D5993EDCEAC}" type="sibTrans" cxnId="{5F39EECF-220D-470D-BDC4-E594F6485CF7}">
      <dgm:prSet/>
      <dgm:spPr/>
      <dgm:t>
        <a:bodyPr/>
        <a:lstStyle/>
        <a:p>
          <a:endParaRPr lang="en-US"/>
        </a:p>
      </dgm:t>
    </dgm:pt>
    <dgm:pt modelId="{3C9ABD8D-2B11-4D6D-9C29-FAD1712A674A}" type="pres">
      <dgm:prSet presAssocID="{63B1ED17-51DF-4E57-A227-D56C3F2620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CFFD9EC-5977-4B6F-994C-9A26D773D5F6}" type="pres">
      <dgm:prSet presAssocID="{9EA64387-086D-47A3-9322-FA4AA90397C3}" presName="gear1" presStyleLbl="node1" presStyleIdx="0" presStyleCnt="3">
        <dgm:presLayoutVars>
          <dgm:chMax val="1"/>
          <dgm:bulletEnabled val="1"/>
        </dgm:presLayoutVars>
      </dgm:prSet>
      <dgm:spPr/>
    </dgm:pt>
    <dgm:pt modelId="{E510DDA6-5FBD-49F6-8322-7563CF3EF7BB}" type="pres">
      <dgm:prSet presAssocID="{9EA64387-086D-47A3-9322-FA4AA90397C3}" presName="gear1srcNode" presStyleLbl="node1" presStyleIdx="0" presStyleCnt="3"/>
      <dgm:spPr/>
    </dgm:pt>
    <dgm:pt modelId="{F6314992-1E32-45AA-9A1D-463010033BDA}" type="pres">
      <dgm:prSet presAssocID="{9EA64387-086D-47A3-9322-FA4AA90397C3}" presName="gear1dstNode" presStyleLbl="node1" presStyleIdx="0" presStyleCnt="3"/>
      <dgm:spPr/>
    </dgm:pt>
    <dgm:pt modelId="{A624E878-7A1E-4F75-A487-A222DB038216}" type="pres">
      <dgm:prSet presAssocID="{5E38FE19-4B82-403D-BAAA-BE05625088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CF0E43C4-406B-42B0-8C64-DC0E81038632}" type="pres">
      <dgm:prSet presAssocID="{5E38FE19-4B82-403D-BAAA-BE0562508864}" presName="gear2srcNode" presStyleLbl="node1" presStyleIdx="1" presStyleCnt="3"/>
      <dgm:spPr/>
    </dgm:pt>
    <dgm:pt modelId="{B951D7D9-4EC6-43CC-BF7B-058B7E91FE1E}" type="pres">
      <dgm:prSet presAssocID="{5E38FE19-4B82-403D-BAAA-BE0562508864}" presName="gear2dstNode" presStyleLbl="node1" presStyleIdx="1" presStyleCnt="3"/>
      <dgm:spPr/>
    </dgm:pt>
    <dgm:pt modelId="{5E0EA395-5F69-424E-8625-EFCF8827ABA3}" type="pres">
      <dgm:prSet presAssocID="{01E05E69-05FB-4894-989E-DF02A15CD39F}" presName="gear3" presStyleLbl="node1" presStyleIdx="2" presStyleCnt="3"/>
      <dgm:spPr/>
    </dgm:pt>
    <dgm:pt modelId="{14FE1909-9D69-41F0-8F7B-0F194D1BEFF5}" type="pres">
      <dgm:prSet presAssocID="{01E05E69-05FB-4894-989E-DF02A15CD39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45E570A-D139-4341-B1E1-952D6FF07B82}" type="pres">
      <dgm:prSet presAssocID="{01E05E69-05FB-4894-989E-DF02A15CD39F}" presName="gear3srcNode" presStyleLbl="node1" presStyleIdx="2" presStyleCnt="3"/>
      <dgm:spPr/>
    </dgm:pt>
    <dgm:pt modelId="{820CE8DB-CC2B-4310-A97F-A2A8A7763B97}" type="pres">
      <dgm:prSet presAssocID="{01E05E69-05FB-4894-989E-DF02A15CD39F}" presName="gear3dstNode" presStyleLbl="node1" presStyleIdx="2" presStyleCnt="3"/>
      <dgm:spPr/>
    </dgm:pt>
    <dgm:pt modelId="{70895672-C643-4114-B56A-4DFB7B3F20B1}" type="pres">
      <dgm:prSet presAssocID="{F0CEF146-B64C-4387-9689-5AF808E809C7}" presName="connector1" presStyleLbl="sibTrans2D1" presStyleIdx="0" presStyleCnt="3"/>
      <dgm:spPr/>
    </dgm:pt>
    <dgm:pt modelId="{89EF2517-88E2-4D11-B3DF-0696EBF9B960}" type="pres">
      <dgm:prSet presAssocID="{6D927807-F703-4CBF-A3C3-24C0A74CDC7C}" presName="connector2" presStyleLbl="sibTrans2D1" presStyleIdx="1" presStyleCnt="3"/>
      <dgm:spPr/>
    </dgm:pt>
    <dgm:pt modelId="{CF34B913-4441-4981-AF51-70BAE4DD8A44}" type="pres">
      <dgm:prSet presAssocID="{51351307-74E8-48CC-8ED9-6D5993EDCEAC}" presName="connector3" presStyleLbl="sibTrans2D1" presStyleIdx="2" presStyleCnt="3"/>
      <dgm:spPr/>
    </dgm:pt>
  </dgm:ptLst>
  <dgm:cxnLst>
    <dgm:cxn modelId="{55FB3A04-EAA4-4BBC-B3B9-4A02F7CF6BDD}" type="presOf" srcId="{9EA64387-086D-47A3-9322-FA4AA90397C3}" destId="{E510DDA6-5FBD-49F6-8322-7563CF3EF7BB}" srcOrd="1" destOrd="0" presId="urn:microsoft.com/office/officeart/2005/8/layout/gear1"/>
    <dgm:cxn modelId="{F171320A-733D-4181-A0C8-ED6DF45099CE}" type="presOf" srcId="{01E05E69-05FB-4894-989E-DF02A15CD39F}" destId="{820CE8DB-CC2B-4310-A97F-A2A8A7763B97}" srcOrd="3" destOrd="0" presId="urn:microsoft.com/office/officeart/2005/8/layout/gear1"/>
    <dgm:cxn modelId="{8BF61918-DBF6-4CA4-821E-19E448AAB1B0}" type="presOf" srcId="{9EA64387-086D-47A3-9322-FA4AA90397C3}" destId="{FCFFD9EC-5977-4B6F-994C-9A26D773D5F6}" srcOrd="0" destOrd="0" presId="urn:microsoft.com/office/officeart/2005/8/layout/gear1"/>
    <dgm:cxn modelId="{ACA8B81B-17B2-4FDC-A129-8C327A47283C}" srcId="{63B1ED17-51DF-4E57-A227-D56C3F2620CF}" destId="{9EA64387-086D-47A3-9322-FA4AA90397C3}" srcOrd="0" destOrd="0" parTransId="{D8844DA4-65D2-4D12-BEB9-2D4E9BC23D95}" sibTransId="{F0CEF146-B64C-4387-9689-5AF808E809C7}"/>
    <dgm:cxn modelId="{33103521-993C-43A5-AD1F-119EFC70B45D}" type="presOf" srcId="{51351307-74E8-48CC-8ED9-6D5993EDCEAC}" destId="{CF34B913-4441-4981-AF51-70BAE4DD8A44}" srcOrd="0" destOrd="0" presId="urn:microsoft.com/office/officeart/2005/8/layout/gear1"/>
    <dgm:cxn modelId="{53755B2C-0229-4A51-B68E-9BDD634F6E43}" type="presOf" srcId="{5E38FE19-4B82-403D-BAAA-BE0562508864}" destId="{CF0E43C4-406B-42B0-8C64-DC0E81038632}" srcOrd="1" destOrd="0" presId="urn:microsoft.com/office/officeart/2005/8/layout/gear1"/>
    <dgm:cxn modelId="{4EADE75F-33E7-401E-93CF-F54B16532734}" type="presOf" srcId="{63B1ED17-51DF-4E57-A227-D56C3F2620CF}" destId="{3C9ABD8D-2B11-4D6D-9C29-FAD1712A674A}" srcOrd="0" destOrd="0" presId="urn:microsoft.com/office/officeart/2005/8/layout/gear1"/>
    <dgm:cxn modelId="{08B4D27B-5FA2-4062-AE0A-9204F1FE38C4}" type="presOf" srcId="{9EA64387-086D-47A3-9322-FA4AA90397C3}" destId="{F6314992-1E32-45AA-9A1D-463010033BDA}" srcOrd="2" destOrd="0" presId="urn:microsoft.com/office/officeart/2005/8/layout/gear1"/>
    <dgm:cxn modelId="{7678937F-8E96-4C16-9B44-E5E319694E25}" srcId="{63B1ED17-51DF-4E57-A227-D56C3F2620CF}" destId="{5E38FE19-4B82-403D-BAAA-BE0562508864}" srcOrd="1" destOrd="0" parTransId="{A768F90C-778E-4C23-9383-87B3F660F238}" sibTransId="{6D927807-F703-4CBF-A3C3-24C0A74CDC7C}"/>
    <dgm:cxn modelId="{CC1F7691-D6B7-48C4-8962-6717A14C84E7}" type="presOf" srcId="{6D927807-F703-4CBF-A3C3-24C0A74CDC7C}" destId="{89EF2517-88E2-4D11-B3DF-0696EBF9B960}" srcOrd="0" destOrd="0" presId="urn:microsoft.com/office/officeart/2005/8/layout/gear1"/>
    <dgm:cxn modelId="{404510CA-8CD4-45C0-A556-BDCAFB32029B}" type="presOf" srcId="{01E05E69-05FB-4894-989E-DF02A15CD39F}" destId="{14FE1909-9D69-41F0-8F7B-0F194D1BEFF5}" srcOrd="1" destOrd="0" presId="urn:microsoft.com/office/officeart/2005/8/layout/gear1"/>
    <dgm:cxn modelId="{074821CC-F39E-4416-835C-6EBF91FABF70}" type="presOf" srcId="{01E05E69-05FB-4894-989E-DF02A15CD39F}" destId="{5E0EA395-5F69-424E-8625-EFCF8827ABA3}" srcOrd="0" destOrd="0" presId="urn:microsoft.com/office/officeart/2005/8/layout/gear1"/>
    <dgm:cxn modelId="{5F39EECF-220D-470D-BDC4-E594F6485CF7}" srcId="{63B1ED17-51DF-4E57-A227-D56C3F2620CF}" destId="{01E05E69-05FB-4894-989E-DF02A15CD39F}" srcOrd="2" destOrd="0" parTransId="{2FF5B173-ADD4-44A9-9F44-C15B0A840E46}" sibTransId="{51351307-74E8-48CC-8ED9-6D5993EDCEAC}"/>
    <dgm:cxn modelId="{34F183D6-8D4E-411D-8763-BFBEEC5625BE}" type="presOf" srcId="{5E38FE19-4B82-403D-BAAA-BE0562508864}" destId="{A624E878-7A1E-4F75-A487-A222DB038216}" srcOrd="0" destOrd="0" presId="urn:microsoft.com/office/officeart/2005/8/layout/gear1"/>
    <dgm:cxn modelId="{B9B167E3-A045-4E0E-AA86-963AB17AFA20}" type="presOf" srcId="{5E38FE19-4B82-403D-BAAA-BE0562508864}" destId="{B951D7D9-4EC6-43CC-BF7B-058B7E91FE1E}" srcOrd="2" destOrd="0" presId="urn:microsoft.com/office/officeart/2005/8/layout/gear1"/>
    <dgm:cxn modelId="{8E59A6F2-481F-44EE-9769-0AF3A94C4E19}" type="presOf" srcId="{01E05E69-05FB-4894-989E-DF02A15CD39F}" destId="{745E570A-D139-4341-B1E1-952D6FF07B82}" srcOrd="2" destOrd="0" presId="urn:microsoft.com/office/officeart/2005/8/layout/gear1"/>
    <dgm:cxn modelId="{580C35F6-03AE-4E5B-BEFF-F4BC9032ED5A}" type="presOf" srcId="{F0CEF146-B64C-4387-9689-5AF808E809C7}" destId="{70895672-C643-4114-B56A-4DFB7B3F20B1}" srcOrd="0" destOrd="0" presId="urn:microsoft.com/office/officeart/2005/8/layout/gear1"/>
    <dgm:cxn modelId="{4C42C2CB-67FB-4182-A574-C24F7B46C3F6}" type="presParOf" srcId="{3C9ABD8D-2B11-4D6D-9C29-FAD1712A674A}" destId="{FCFFD9EC-5977-4B6F-994C-9A26D773D5F6}" srcOrd="0" destOrd="0" presId="urn:microsoft.com/office/officeart/2005/8/layout/gear1"/>
    <dgm:cxn modelId="{6C250B5E-CF7B-42BF-8709-C9A1A5A41EED}" type="presParOf" srcId="{3C9ABD8D-2B11-4D6D-9C29-FAD1712A674A}" destId="{E510DDA6-5FBD-49F6-8322-7563CF3EF7BB}" srcOrd="1" destOrd="0" presId="urn:microsoft.com/office/officeart/2005/8/layout/gear1"/>
    <dgm:cxn modelId="{C936CEB4-2933-4F22-B912-F9469DC0F0A4}" type="presParOf" srcId="{3C9ABD8D-2B11-4D6D-9C29-FAD1712A674A}" destId="{F6314992-1E32-45AA-9A1D-463010033BDA}" srcOrd="2" destOrd="0" presId="urn:microsoft.com/office/officeart/2005/8/layout/gear1"/>
    <dgm:cxn modelId="{2DFF0E06-9999-40B7-B72A-849682BA5824}" type="presParOf" srcId="{3C9ABD8D-2B11-4D6D-9C29-FAD1712A674A}" destId="{A624E878-7A1E-4F75-A487-A222DB038216}" srcOrd="3" destOrd="0" presId="urn:microsoft.com/office/officeart/2005/8/layout/gear1"/>
    <dgm:cxn modelId="{57066C51-B89A-4281-90A5-7ED78507A779}" type="presParOf" srcId="{3C9ABD8D-2B11-4D6D-9C29-FAD1712A674A}" destId="{CF0E43C4-406B-42B0-8C64-DC0E81038632}" srcOrd="4" destOrd="0" presId="urn:microsoft.com/office/officeart/2005/8/layout/gear1"/>
    <dgm:cxn modelId="{278D3666-1D94-48FD-90BA-DB36A889C5A3}" type="presParOf" srcId="{3C9ABD8D-2B11-4D6D-9C29-FAD1712A674A}" destId="{B951D7D9-4EC6-43CC-BF7B-058B7E91FE1E}" srcOrd="5" destOrd="0" presId="urn:microsoft.com/office/officeart/2005/8/layout/gear1"/>
    <dgm:cxn modelId="{C29A45A0-36F4-4898-B878-89AA15DF1F61}" type="presParOf" srcId="{3C9ABD8D-2B11-4D6D-9C29-FAD1712A674A}" destId="{5E0EA395-5F69-424E-8625-EFCF8827ABA3}" srcOrd="6" destOrd="0" presId="urn:microsoft.com/office/officeart/2005/8/layout/gear1"/>
    <dgm:cxn modelId="{B5933454-18AF-48D8-A152-9BE8C5BE2D66}" type="presParOf" srcId="{3C9ABD8D-2B11-4D6D-9C29-FAD1712A674A}" destId="{14FE1909-9D69-41F0-8F7B-0F194D1BEFF5}" srcOrd="7" destOrd="0" presId="urn:microsoft.com/office/officeart/2005/8/layout/gear1"/>
    <dgm:cxn modelId="{0B0FAFE9-1E67-4950-98A0-FC1104FDC5AA}" type="presParOf" srcId="{3C9ABD8D-2B11-4D6D-9C29-FAD1712A674A}" destId="{745E570A-D139-4341-B1E1-952D6FF07B82}" srcOrd="8" destOrd="0" presId="urn:microsoft.com/office/officeart/2005/8/layout/gear1"/>
    <dgm:cxn modelId="{654E6CF0-F605-44DB-80FD-8312DF26EB7E}" type="presParOf" srcId="{3C9ABD8D-2B11-4D6D-9C29-FAD1712A674A}" destId="{820CE8DB-CC2B-4310-A97F-A2A8A7763B97}" srcOrd="9" destOrd="0" presId="urn:microsoft.com/office/officeart/2005/8/layout/gear1"/>
    <dgm:cxn modelId="{BBDCC29A-4059-4734-A2EA-EAEF1861D111}" type="presParOf" srcId="{3C9ABD8D-2B11-4D6D-9C29-FAD1712A674A}" destId="{70895672-C643-4114-B56A-4DFB7B3F20B1}" srcOrd="10" destOrd="0" presId="urn:microsoft.com/office/officeart/2005/8/layout/gear1"/>
    <dgm:cxn modelId="{8BC94C8A-1364-4FB1-A8CB-114266976C1F}" type="presParOf" srcId="{3C9ABD8D-2B11-4D6D-9C29-FAD1712A674A}" destId="{89EF2517-88E2-4D11-B3DF-0696EBF9B960}" srcOrd="11" destOrd="0" presId="urn:microsoft.com/office/officeart/2005/8/layout/gear1"/>
    <dgm:cxn modelId="{F01B4708-B904-4A96-9618-272DEB4F15D4}" type="presParOf" srcId="{3C9ABD8D-2B11-4D6D-9C29-FAD1712A674A}" destId="{CF34B913-4441-4981-AF51-70BAE4DD8A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FD9EC-5977-4B6F-994C-9A26D773D5F6}">
      <dsp:nvSpPr>
        <dsp:cNvPr id="0" name=""/>
        <dsp:cNvSpPr/>
      </dsp:nvSpPr>
      <dsp:spPr>
        <a:xfrm>
          <a:off x="1726594" y="1214433"/>
          <a:ext cx="1484307" cy="148430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Impression des séparateurs</a:t>
          </a:r>
        </a:p>
      </dsp:txBody>
      <dsp:txXfrm>
        <a:off x="2025006" y="1562125"/>
        <a:ext cx="887483" cy="762964"/>
      </dsp:txXfrm>
    </dsp:sp>
    <dsp:sp modelId="{A624E878-7A1E-4F75-A487-A222DB038216}">
      <dsp:nvSpPr>
        <dsp:cNvPr id="0" name=""/>
        <dsp:cNvSpPr/>
      </dsp:nvSpPr>
      <dsp:spPr>
        <a:xfrm>
          <a:off x="862997" y="863597"/>
          <a:ext cx="1079496" cy="10794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Import fichier CSV</a:t>
          </a:r>
        </a:p>
      </dsp:txBody>
      <dsp:txXfrm>
        <a:off x="1134763" y="1137006"/>
        <a:ext cx="535964" cy="532678"/>
      </dsp:txXfrm>
    </dsp:sp>
    <dsp:sp modelId="{5E0EA395-5F69-424E-8625-EFCF8827ABA3}">
      <dsp:nvSpPr>
        <dsp:cNvPr id="0" name=""/>
        <dsp:cNvSpPr/>
      </dsp:nvSpPr>
      <dsp:spPr>
        <a:xfrm rot="20700000">
          <a:off x="1467625" y="118854"/>
          <a:ext cx="1057686" cy="10576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Création de séparateurs</a:t>
          </a:r>
          <a:endParaRPr lang="fr-FR" sz="900" kern="1200" dirty="0"/>
        </a:p>
      </dsp:txBody>
      <dsp:txXfrm rot="-20700000">
        <a:off x="1699607" y="350836"/>
        <a:ext cx="593723" cy="593723"/>
      </dsp:txXfrm>
    </dsp:sp>
    <dsp:sp modelId="{70895672-C643-4114-B56A-4DFB7B3F20B1}">
      <dsp:nvSpPr>
        <dsp:cNvPr id="0" name=""/>
        <dsp:cNvSpPr/>
      </dsp:nvSpPr>
      <dsp:spPr>
        <a:xfrm>
          <a:off x="1596820" y="999208"/>
          <a:ext cx="1899913" cy="1899913"/>
        </a:xfrm>
        <a:prstGeom prst="circularArrow">
          <a:avLst>
            <a:gd name="adj1" fmla="val 4688"/>
            <a:gd name="adj2" fmla="val 299029"/>
            <a:gd name="adj3" fmla="val 2465025"/>
            <a:gd name="adj4" fmla="val 159762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F2517-88E2-4D11-B3DF-0696EBF9B960}">
      <dsp:nvSpPr>
        <dsp:cNvPr id="0" name=""/>
        <dsp:cNvSpPr/>
      </dsp:nvSpPr>
      <dsp:spPr>
        <a:xfrm>
          <a:off x="671821" y="631163"/>
          <a:ext cx="1380406" cy="13804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4B913-4441-4981-AF51-70BAE4DD8A44}">
      <dsp:nvSpPr>
        <dsp:cNvPr id="0" name=""/>
        <dsp:cNvSpPr/>
      </dsp:nvSpPr>
      <dsp:spPr>
        <a:xfrm>
          <a:off x="1222972" y="-106400"/>
          <a:ext cx="1488355" cy="14883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05157"/>
            <a:ext cx="231668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7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6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2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-25866"/>
            <a:ext cx="231668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4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97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8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86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8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8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24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73EC-82B2-4CF7-8BB7-E7A09396B6C5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7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3.png"/><Relationship Id="rId5" Type="http://schemas.openxmlformats.org/officeDocument/2006/relationships/image" Target="../media/image69.png"/><Relationship Id="rId10" Type="http://schemas.microsoft.com/office/2007/relationships/diagramDrawing" Target="../diagrams/drawing1.xml"/><Relationship Id="rId4" Type="http://schemas.openxmlformats.org/officeDocument/2006/relationships/image" Target="../media/image68.png"/><Relationship Id="rId9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14" y="2792272"/>
            <a:ext cx="4769853" cy="809766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5910606" y="3602038"/>
            <a:ext cx="2617309" cy="451488"/>
          </a:xfrm>
        </p:spPr>
        <p:txBody>
          <a:bodyPr>
            <a:noAutofit/>
          </a:bodyPr>
          <a:lstStyle/>
          <a:p>
            <a:pPr algn="r"/>
            <a:r>
              <a:rPr lang="fr-FR" sz="3200" dirty="0"/>
              <a:t>Version 2018</a:t>
            </a:r>
          </a:p>
        </p:txBody>
      </p:sp>
    </p:spTree>
    <p:extLst>
      <p:ext uri="{BB962C8B-B14F-4D97-AF65-F5344CB8AC3E}">
        <p14:creationId xmlns:p14="http://schemas.microsoft.com/office/powerpoint/2010/main" val="99185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2" y="1584396"/>
            <a:ext cx="5153465" cy="28921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1724" y="557609"/>
            <a:ext cx="51534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Gestion des </a:t>
            </a:r>
            <a:r>
              <a:rPr lang="fr-FR" dirty="0" err="1"/>
              <a:t>PDFs</a:t>
            </a:r>
            <a:r>
              <a:rPr lang="fr-FR" dirty="0"/>
              <a:t> et images contenus dans une </a:t>
            </a:r>
            <a:r>
              <a:rPr lang="fr-FR" sz="2800" dirty="0"/>
              <a:t>ARCHIVE ZIP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95" y="1295402"/>
            <a:ext cx="4620130" cy="2847877"/>
          </a:xfrm>
          <a:prstGeom prst="rect">
            <a:avLst/>
          </a:prstGeom>
        </p:spPr>
      </p:pic>
      <p:cxnSp>
        <p:nvCxnSpPr>
          <p:cNvPr id="8" name="Connecteur en arc 7"/>
          <p:cNvCxnSpPr/>
          <p:nvPr/>
        </p:nvCxnSpPr>
        <p:spPr>
          <a:xfrm flipV="1">
            <a:off x="4279769" y="2639438"/>
            <a:ext cx="2747759" cy="46173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778" y="4726427"/>
            <a:ext cx="2996560" cy="1925994"/>
          </a:xfrm>
          <a:prstGeom prst="rect">
            <a:avLst/>
          </a:prstGeom>
        </p:spPr>
      </p:pic>
      <p:cxnSp>
        <p:nvCxnSpPr>
          <p:cNvPr id="14" name="Connecteur en arc 13"/>
          <p:cNvCxnSpPr>
            <a:endCxn id="12" idx="0"/>
          </p:cNvCxnSpPr>
          <p:nvPr/>
        </p:nvCxnSpPr>
        <p:spPr>
          <a:xfrm rot="5400000">
            <a:off x="5495976" y="3029750"/>
            <a:ext cx="1807759" cy="158559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1"/>
          <p:cNvGrpSpPr/>
          <p:nvPr/>
        </p:nvGrpSpPr>
        <p:grpSpPr>
          <a:xfrm>
            <a:off x="3807288" y="3122464"/>
            <a:ext cx="1243679" cy="454032"/>
            <a:chOff x="4648566" y="2235079"/>
            <a:chExt cx="1243679" cy="454032"/>
          </a:xfrm>
        </p:grpSpPr>
        <p:pic>
          <p:nvPicPr>
            <p:cNvPr id="1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7" name="TextBox 14"/>
            <p:cNvSpPr txBox="1"/>
            <p:nvPr/>
          </p:nvSpPr>
          <p:spPr>
            <a:xfrm>
              <a:off x="4935684" y="2235079"/>
              <a:ext cx="956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50000"/>
                    </a:schemeClr>
                  </a:solidFill>
                </a:rPr>
                <a:t>Presser</a:t>
              </a:r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5542309" y="3106099"/>
            <a:ext cx="1096283" cy="454032"/>
            <a:chOff x="4648566" y="2235079"/>
            <a:chExt cx="1096283" cy="454032"/>
          </a:xfrm>
        </p:grpSpPr>
        <p:pic>
          <p:nvPicPr>
            <p:cNvPr id="19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0" name="TextBox 17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Glisser</a:t>
              </a:r>
            </a:p>
          </p:txBody>
        </p:sp>
      </p:grpSp>
      <p:grpSp>
        <p:nvGrpSpPr>
          <p:cNvPr id="21" name="Group 18"/>
          <p:cNvGrpSpPr/>
          <p:nvPr/>
        </p:nvGrpSpPr>
        <p:grpSpPr>
          <a:xfrm>
            <a:off x="7066717" y="2625718"/>
            <a:ext cx="1409895" cy="454032"/>
            <a:chOff x="4648566" y="2235079"/>
            <a:chExt cx="1409895" cy="454032"/>
          </a:xfrm>
        </p:grpSpPr>
        <p:pic>
          <p:nvPicPr>
            <p:cNvPr id="22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3" name="TextBox 20"/>
            <p:cNvSpPr txBox="1"/>
            <p:nvPr/>
          </p:nvSpPr>
          <p:spPr>
            <a:xfrm>
              <a:off x="4935684" y="2235079"/>
              <a:ext cx="1122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Lâcher</a:t>
              </a:r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7853" y="4791833"/>
            <a:ext cx="2735521" cy="1434415"/>
          </a:xfrm>
          <a:prstGeom prst="rect">
            <a:avLst/>
          </a:prstGeom>
        </p:spPr>
      </p:pic>
      <p:cxnSp>
        <p:nvCxnSpPr>
          <p:cNvPr id="26" name="Connecteur en arc 25"/>
          <p:cNvCxnSpPr/>
          <p:nvPr/>
        </p:nvCxnSpPr>
        <p:spPr>
          <a:xfrm flipV="1">
            <a:off x="6901756" y="5509040"/>
            <a:ext cx="1581828" cy="9671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3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Numériser 1 fois, ranger dans n dossiers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1" y="1286242"/>
            <a:ext cx="4184227" cy="34440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748" y="2271900"/>
            <a:ext cx="4148504" cy="33794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08" y="3008252"/>
            <a:ext cx="3997079" cy="3234104"/>
          </a:xfrm>
          <a:prstGeom prst="rect">
            <a:avLst/>
          </a:prstGeom>
        </p:spPr>
      </p:pic>
      <p:cxnSp>
        <p:nvCxnSpPr>
          <p:cNvPr id="8" name="Connecteur en arc 7"/>
          <p:cNvCxnSpPr/>
          <p:nvPr/>
        </p:nvCxnSpPr>
        <p:spPr>
          <a:xfrm rot="16200000" flipH="1">
            <a:off x="2743200" y="2508068"/>
            <a:ext cx="2599509" cy="13716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/>
          <p:nvPr/>
        </p:nvCxnSpPr>
        <p:spPr>
          <a:xfrm flipV="1">
            <a:off x="7223760" y="4245429"/>
            <a:ext cx="2845687" cy="1227910"/>
          </a:xfrm>
          <a:prstGeom prst="curvedConnector3">
            <a:avLst>
              <a:gd name="adj1" fmla="val 10095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96535" y="5068389"/>
            <a:ext cx="318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Poste de Travail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32624" y="13485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92301" y="3973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32098" y="5473339"/>
            <a:ext cx="3833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49" y="1909976"/>
            <a:ext cx="482540" cy="4825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89" y="4488992"/>
            <a:ext cx="482540" cy="48254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59" y="5410109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636" y="217349"/>
            <a:ext cx="11424014" cy="1325563"/>
          </a:xfrm>
        </p:spPr>
        <p:txBody>
          <a:bodyPr/>
          <a:lstStyle/>
          <a:p>
            <a:r>
              <a:rPr lang="fr-FR" dirty="0"/>
              <a:t>INOT : Numériser 1 fois, ranger dans n dossiers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1151039"/>
            <a:ext cx="2378842" cy="570696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06279" y="19022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3603" y="26887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51153" y="315038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45" y="2071515"/>
            <a:ext cx="482540" cy="48254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5" y="2617826"/>
            <a:ext cx="482540" cy="48254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09" y="3174424"/>
            <a:ext cx="482540" cy="4825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42728" y="2042387"/>
            <a:ext cx="7258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Rechercher votre dossier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Cliquez sur la flèche pour afficher les classeurs du dossier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Double-cliquez sur le classeur, ou double-cliquez sur le dossier lui-même pour attacher le document sans classeur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La cible sélectionnée apparait dans le panier.</a:t>
            </a:r>
            <a:br>
              <a:rPr lang="fr-FR" dirty="0"/>
            </a:br>
            <a:r>
              <a:rPr lang="fr-FR" dirty="0"/>
              <a:t>Sélectionnez le panier et utilisez la touche « supprimer » pour effacer cette sélection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Recherchez un autre dossier, ou un acte, un courrier, une fiche bien ou une fiche client… et recommencer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Rangez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11" y="5573312"/>
            <a:ext cx="482540" cy="48254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767499" y="55695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42728" y="1526371"/>
            <a:ext cx="725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Vos derniers dossiers consultés dans iNot sont directement affichés</a:t>
            </a:r>
          </a:p>
        </p:txBody>
      </p:sp>
    </p:spTree>
    <p:extLst>
      <p:ext uri="{BB962C8B-B14F-4D97-AF65-F5344CB8AC3E}">
        <p14:creationId xmlns:p14="http://schemas.microsoft.com/office/powerpoint/2010/main" val="225783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30895" b="56541"/>
          <a:stretch/>
        </p:blipFill>
        <p:spPr>
          <a:xfrm>
            <a:off x="5551399" y="4498615"/>
            <a:ext cx="7441838" cy="29803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2134" t="5400" r="65547" b="46528"/>
          <a:stretch/>
        </p:blipFill>
        <p:spPr>
          <a:xfrm>
            <a:off x="6753226" y="638174"/>
            <a:ext cx="5038184" cy="3662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22614" t="-1" r="38372" b="58004"/>
          <a:stretch/>
        </p:blipFill>
        <p:spPr>
          <a:xfrm>
            <a:off x="67216" y="1436290"/>
            <a:ext cx="4765943" cy="32669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un tampon</a:t>
            </a:r>
          </a:p>
        </p:txBody>
      </p:sp>
      <p:cxnSp>
        <p:nvCxnSpPr>
          <p:cNvPr id="8" name="Connecteur en arc 7"/>
          <p:cNvCxnSpPr/>
          <p:nvPr/>
        </p:nvCxnSpPr>
        <p:spPr>
          <a:xfrm flipV="1">
            <a:off x="3004457" y="2752531"/>
            <a:ext cx="3928188" cy="31724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cxnSpLocks/>
          </p:cNvCxnSpPr>
          <p:nvPr/>
        </p:nvCxnSpPr>
        <p:spPr>
          <a:xfrm rot="5400000">
            <a:off x="7673590" y="4198041"/>
            <a:ext cx="3464786" cy="64863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rc 11"/>
          <p:cNvCxnSpPr>
            <a:cxnSpLocks/>
          </p:cNvCxnSpPr>
          <p:nvPr/>
        </p:nvCxnSpPr>
        <p:spPr>
          <a:xfrm rot="5400000">
            <a:off x="6576745" y="2966444"/>
            <a:ext cx="3198841" cy="284587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>
            <a:cxnSpLocks/>
          </p:cNvCxnSpPr>
          <p:nvPr/>
        </p:nvCxnSpPr>
        <p:spPr>
          <a:xfrm rot="5400000">
            <a:off x="8102007" y="2361910"/>
            <a:ext cx="458929" cy="35614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5949" y="5576942"/>
            <a:ext cx="510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Astuce :</a:t>
            </a:r>
          </a:p>
          <a:p>
            <a:r>
              <a:rPr lang="fr-FR" dirty="0"/>
              <a:t>Pour appliquer un même tampon sur plusieurs pages, commencez par sélectionnez plusieurs pages en bas à gauche, avant d’appliquer le tampon.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33159" y="2290865"/>
            <a:ext cx="1777191" cy="9571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Dessinez le cadre du tampon </a:t>
            </a:r>
            <a:br>
              <a:rPr lang="fr-FR" u="sng" dirty="0"/>
            </a:br>
            <a:r>
              <a:rPr lang="fr-FR" u="sng" dirty="0"/>
              <a:t>sur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41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31743" t="3079" r="38372" b="75520"/>
          <a:stretch/>
        </p:blipFill>
        <p:spPr>
          <a:xfrm>
            <a:off x="3716331" y="1475789"/>
            <a:ext cx="3650828" cy="16648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de nouveau Tampons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038" y="1227265"/>
            <a:ext cx="3952381" cy="21619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387" y="3475808"/>
            <a:ext cx="4257143" cy="33619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t="10513"/>
          <a:stretch/>
        </p:blipFill>
        <p:spPr>
          <a:xfrm>
            <a:off x="49480" y="3562350"/>
            <a:ext cx="3019048" cy="3170400"/>
          </a:xfrm>
          <a:prstGeom prst="rect">
            <a:avLst/>
          </a:prstGeom>
        </p:spPr>
      </p:pic>
      <p:cxnSp>
        <p:nvCxnSpPr>
          <p:cNvPr id="10" name="Connecteur : en arc 9"/>
          <p:cNvCxnSpPr>
            <a:cxnSpLocks/>
          </p:cNvCxnSpPr>
          <p:nvPr/>
        </p:nvCxnSpPr>
        <p:spPr>
          <a:xfrm flipV="1">
            <a:off x="6829425" y="1558471"/>
            <a:ext cx="1677266" cy="53160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rc 11"/>
          <p:cNvCxnSpPr>
            <a:endCxn id="7" idx="3"/>
          </p:cNvCxnSpPr>
          <p:nvPr/>
        </p:nvCxnSpPr>
        <p:spPr>
          <a:xfrm rot="5400000">
            <a:off x="9242541" y="3675883"/>
            <a:ext cx="1966867" cy="99488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rc 14"/>
          <p:cNvCxnSpPr>
            <a:cxnSpLocks/>
          </p:cNvCxnSpPr>
          <p:nvPr/>
        </p:nvCxnSpPr>
        <p:spPr>
          <a:xfrm rot="10800000">
            <a:off x="2457450" y="5400675"/>
            <a:ext cx="5981290" cy="101860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rc 16"/>
          <p:cNvCxnSpPr>
            <a:cxnSpLocks/>
          </p:cNvCxnSpPr>
          <p:nvPr/>
        </p:nvCxnSpPr>
        <p:spPr>
          <a:xfrm flipV="1">
            <a:off x="3537527" y="1902691"/>
            <a:ext cx="600364" cy="59112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88291" y="2193929"/>
            <a:ext cx="266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1/ Sélectionner le menu Créer un tampon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438736" y="764511"/>
            <a:ext cx="318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/ Sélectionner la zone dans la page qui servira de Tampon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801226" y="5329382"/>
            <a:ext cx="205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3/ Donner un titre et un nom de signet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24226" y="5532582"/>
            <a:ext cx="209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4/ Utiliser votre nouveau tampon </a:t>
            </a:r>
            <a:r>
              <a:rPr lang="fr-FR" dirty="0">
                <a:sym typeface="Wingdings" panose="05000000000000000000" pitchFamily="2" charset="2"/>
              </a:rPr>
              <a:t>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4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2778" r="77420" b="67917"/>
          <a:stretch/>
        </p:blipFill>
        <p:spPr>
          <a:xfrm>
            <a:off x="905739" y="3332422"/>
            <a:ext cx="3326763" cy="27495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-1" t="1" r="72555" b="85796"/>
          <a:stretch/>
        </p:blipFill>
        <p:spPr>
          <a:xfrm>
            <a:off x="7311195" y="1403352"/>
            <a:ext cx="4325634" cy="14255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979" y="3332422"/>
            <a:ext cx="6419850" cy="34262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 de Favoris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Ajouter n’importe quelle page en Favoris :</a:t>
            </a:r>
          </a:p>
          <a:p>
            <a:endParaRPr lang="fr-FR" dirty="0"/>
          </a:p>
          <a:p>
            <a:r>
              <a:rPr lang="fr-FR" dirty="0"/>
              <a:t>Inclure une page depuis vos Favoris :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585857" y="5812971"/>
            <a:ext cx="0" cy="498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/>
          <p:cNvCxnSpPr>
            <a:cxnSpLocks/>
          </p:cNvCxnSpPr>
          <p:nvPr/>
        </p:nvCxnSpPr>
        <p:spPr>
          <a:xfrm flipV="1">
            <a:off x="3276600" y="4696084"/>
            <a:ext cx="1940379" cy="68554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0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3469" r="82440" b="75865"/>
          <a:stretch/>
        </p:blipFill>
        <p:spPr>
          <a:xfrm>
            <a:off x="838200" y="1189503"/>
            <a:ext cx="1890980" cy="14172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r>
              <a:rPr lang="fr-FR" dirty="0"/>
              <a:t>Gestion des signets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789" y="1290380"/>
            <a:ext cx="2947210" cy="13941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789" y="3094523"/>
            <a:ext cx="2947210" cy="1024255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cxnSpLocks/>
          </p:cNvCxnSpPr>
          <p:nvPr/>
        </p:nvCxnSpPr>
        <p:spPr>
          <a:xfrm>
            <a:off x="2677887" y="1857680"/>
            <a:ext cx="1530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220999" y="1857680"/>
            <a:ext cx="1605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cxnSpLocks/>
          </p:cNvCxnSpPr>
          <p:nvPr/>
        </p:nvCxnSpPr>
        <p:spPr>
          <a:xfrm flipV="1">
            <a:off x="2668225" y="3536729"/>
            <a:ext cx="15398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3"/>
          </p:cNvCxnSpPr>
          <p:nvPr/>
        </p:nvCxnSpPr>
        <p:spPr>
          <a:xfrm flipV="1">
            <a:off x="7220999" y="3606650"/>
            <a:ext cx="150312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cxnSpLocks/>
          </p:cNvCxnSpPr>
          <p:nvPr/>
        </p:nvCxnSpPr>
        <p:spPr>
          <a:xfrm>
            <a:off x="2729180" y="5427443"/>
            <a:ext cx="59669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t="8775" r="81161" b="71364"/>
          <a:stretch/>
        </p:blipFill>
        <p:spPr>
          <a:xfrm>
            <a:off x="8823949" y="1167878"/>
            <a:ext cx="2028825" cy="13620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t="8749" r="82105" b="68889"/>
          <a:stretch/>
        </p:blipFill>
        <p:spPr>
          <a:xfrm>
            <a:off x="801996" y="2796983"/>
            <a:ext cx="1927184" cy="15335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t="9722" r="81160" b="68978"/>
          <a:stretch/>
        </p:blipFill>
        <p:spPr>
          <a:xfrm>
            <a:off x="8823948" y="2796984"/>
            <a:ext cx="2028825" cy="14606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/>
          <a:srcRect l="-1" t="9600" r="81638" b="68056"/>
          <a:stretch/>
        </p:blipFill>
        <p:spPr>
          <a:xfrm>
            <a:off x="801996" y="4520728"/>
            <a:ext cx="1977424" cy="15324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/>
          <a:srcRect t="8333" r="81741" b="68889"/>
          <a:stretch/>
        </p:blipFill>
        <p:spPr>
          <a:xfrm>
            <a:off x="8788064" y="4520728"/>
            <a:ext cx="19663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t="2153" r="67159" b="70774"/>
          <a:stretch/>
        </p:blipFill>
        <p:spPr>
          <a:xfrm>
            <a:off x="838199" y="1943210"/>
            <a:ext cx="4017599" cy="21091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des pages dans un document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3555" y="1331102"/>
            <a:ext cx="10515600" cy="4351338"/>
          </a:xfrm>
        </p:spPr>
        <p:txBody>
          <a:bodyPr/>
          <a:lstStyle/>
          <a:p>
            <a:r>
              <a:rPr lang="fr-FR" dirty="0"/>
              <a:t>Depuis une nouvelle numérisation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48" y="4310230"/>
            <a:ext cx="3198693" cy="23559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964" y="2208510"/>
            <a:ext cx="3461506" cy="1843874"/>
          </a:xfrm>
          <a:prstGeom prst="rect">
            <a:avLst/>
          </a:prstGeom>
        </p:spPr>
      </p:pic>
      <p:cxnSp>
        <p:nvCxnSpPr>
          <p:cNvPr id="8" name="Connecteur en arc 7"/>
          <p:cNvCxnSpPr>
            <a:cxnSpLocks/>
            <a:endCxn id="5" idx="0"/>
          </p:cNvCxnSpPr>
          <p:nvPr/>
        </p:nvCxnSpPr>
        <p:spPr>
          <a:xfrm flipH="1">
            <a:off x="2998195" y="3255685"/>
            <a:ext cx="387922" cy="1054545"/>
          </a:xfrm>
          <a:prstGeom prst="curvedConnector4">
            <a:avLst>
              <a:gd name="adj1" fmla="val -58929"/>
              <a:gd name="adj2" fmla="val 8462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stCxn id="5" idx="3"/>
            <a:endCxn id="6" idx="1"/>
          </p:cNvCxnSpPr>
          <p:nvPr/>
        </p:nvCxnSpPr>
        <p:spPr>
          <a:xfrm flipV="1">
            <a:off x="4597541" y="3130447"/>
            <a:ext cx="618423" cy="235774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t="14215"/>
          <a:stretch/>
        </p:blipFill>
        <p:spPr>
          <a:xfrm>
            <a:off x="9703016" y="2771774"/>
            <a:ext cx="2409825" cy="3399135"/>
          </a:xfrm>
          <a:prstGeom prst="rect">
            <a:avLst/>
          </a:prstGeom>
        </p:spPr>
      </p:pic>
      <p:cxnSp>
        <p:nvCxnSpPr>
          <p:cNvPr id="22" name="Connecteur en arc 21"/>
          <p:cNvCxnSpPr/>
          <p:nvPr/>
        </p:nvCxnSpPr>
        <p:spPr>
          <a:xfrm>
            <a:off x="7903029" y="3927873"/>
            <a:ext cx="1884783" cy="616135"/>
          </a:xfrm>
          <a:prstGeom prst="curvedConnector3">
            <a:avLst>
              <a:gd name="adj1" fmla="val -14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4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Annoter le document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8200" y="2610683"/>
            <a:ext cx="10696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Manipulation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Annuler : annule la dernière opération réalisée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Réinitialiser : annule toutes les modifications et reprends le document original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Imprimer (uniquement huissier) : imprime le document. Options métiers disponible.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Orientation : tourne le document à 90°, ou redresse un document légèrement incliné. </a:t>
            </a:r>
            <a:br>
              <a:rPr lang="fr-FR" dirty="0"/>
            </a:br>
            <a:r>
              <a:rPr lang="fr-FR" dirty="0"/>
              <a:t>	</a:t>
            </a:r>
            <a:r>
              <a:rPr lang="fr-FR" u="sng" dirty="0"/>
              <a:t>Astuce</a:t>
            </a:r>
            <a:r>
              <a:rPr lang="fr-FR" dirty="0"/>
              <a:t> : Sélectionnez plusieurs pages pour tourner d’un coup plusieurs pages.</a:t>
            </a:r>
          </a:p>
          <a:p>
            <a:r>
              <a:rPr lang="fr-FR" u="sng" dirty="0"/>
              <a:t>Annotation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Effacer : trace un rectangle blanc sur la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Déplacer : sélectionne un morceau de la page, pour pouvoir le repositionner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Note : insère un post-it dans le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Couleur : sélectionne la couleur utilisée pour les fonctions suivantes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Rectangle semi-transparent : permet de mettre en surbrillance une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Surligneur : permet de dessiner sur la page, plusieurs épaisseurs 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Flèche : positionne une flèche sur la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Texte : Insère du texte dans la page. Police réglable.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13125" t="1995" r="28203" b="88519"/>
          <a:stretch/>
        </p:blipFill>
        <p:spPr>
          <a:xfrm>
            <a:off x="404669" y="1376362"/>
            <a:ext cx="11434389" cy="10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Réglage des images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8200" y="2914690"/>
            <a:ext cx="106965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Contraste : permet de corriger le contraste des images des pages </a:t>
            </a:r>
            <a:r>
              <a:rPr lang="fr-FR" dirty="0" err="1"/>
              <a:t>selectionnées</a:t>
            </a:r>
            <a:r>
              <a:rPr lang="fr-FR" dirty="0"/>
              <a:t>.</a:t>
            </a:r>
            <a:br>
              <a:rPr lang="fr-FR" dirty="0"/>
            </a:br>
            <a:r>
              <a:rPr lang="fr-FR" u="sng" dirty="0"/>
              <a:t>Conseil :</a:t>
            </a:r>
            <a:r>
              <a:rPr lang="fr-FR" dirty="0"/>
              <a:t> utilisez la fonction « contraste automatique »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Luminosité : permet de changer l’éclairage des images de la page actuelle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Dégradé de gris : les couleurs des images sont retirées.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Noir et blanc : les images sont passées en bi chromatique.</a:t>
            </a:r>
          </a:p>
          <a:p>
            <a:endParaRPr lang="fr-FR" dirty="0"/>
          </a:p>
          <a:p>
            <a:r>
              <a:rPr lang="fr-FR" u="sng" dirty="0"/>
              <a:t>Astuce :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sélectionnez plusieurs pages pour réaliser ces opérations d’un seul coup sur plusieurs 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 un réglage ne vous convient pas, pensez au bouton « Annuler » !</a:t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12" y="1590715"/>
            <a:ext cx="2066925" cy="13239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9171" t="1995" r="28203" b="88519"/>
          <a:stretch/>
        </p:blipFill>
        <p:spPr>
          <a:xfrm>
            <a:off x="838200" y="1638301"/>
            <a:ext cx="4409558" cy="10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A319A641-50B0-4CC0-88BB-8C333D439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7313" cy="7074738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47D3E058-AB44-46C7-9BDC-464388AF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31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515" y="1828800"/>
            <a:ext cx="2277556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Détection et validation des RIBs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2015406"/>
            <a:ext cx="5553075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/>
                </a:solidFill>
              </a:rPr>
              <a:t>La détection des RIBS automatiques permet 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de trouver dans la page l’IBAN d’un RIB,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d’interroger un service bancaire afin de valider l’existence de cet IBAN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et enfin de récupérer les informations IBAN, SWIFT/BIC et adresse de la banque au format texte dans le presse-papier.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121" y="4048399"/>
            <a:ext cx="30289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22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192" y="2828925"/>
            <a:ext cx="3505127" cy="33889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fr-FR" sz="4000"/>
              <a:t>Détection et contrôle  IBAN (Option)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Numérisez un document avec un IBAN :</a:t>
            </a:r>
          </a:p>
          <a:p>
            <a:r>
              <a:rPr lang="fr-FR" sz="2400" dirty="0"/>
              <a:t>1</a:t>
            </a:r>
            <a:r>
              <a:rPr lang="fr-FR" sz="2400" baseline="30000" dirty="0"/>
              <a:t>er</a:t>
            </a:r>
            <a:r>
              <a:rPr lang="fr-FR" sz="2400" dirty="0"/>
              <a:t> choix : détecter automatiquement un IBAN dans la page</a:t>
            </a:r>
          </a:p>
          <a:p>
            <a:r>
              <a:rPr lang="fr-FR" sz="2400" dirty="0"/>
              <a:t>2</a:t>
            </a:r>
            <a:r>
              <a:rPr lang="fr-FR" sz="2400" baseline="30000" dirty="0"/>
              <a:t>nd</a:t>
            </a:r>
            <a:r>
              <a:rPr lang="fr-FR" sz="2400" dirty="0"/>
              <a:t> choix : détecter un IBAN dans le rectangle dessiné par l’utilisateur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407875"/>
            <a:ext cx="30289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5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OCR d’une page ou d’un paragraphe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49" y="1690688"/>
            <a:ext cx="2272725" cy="12247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703" y="2739215"/>
            <a:ext cx="5238750" cy="31337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9" y="1533525"/>
            <a:ext cx="2943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3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4033"/>
            <a:ext cx="4800599" cy="37072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40" y="429485"/>
            <a:ext cx="5372681" cy="30045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250" y="3565032"/>
            <a:ext cx="4272060" cy="3026782"/>
          </a:xfrm>
          <a:prstGeom prst="rect">
            <a:avLst/>
          </a:prstGeom>
        </p:spPr>
      </p:pic>
      <p:cxnSp>
        <p:nvCxnSpPr>
          <p:cNvPr id="9" name="Connecteur en arc 8"/>
          <p:cNvCxnSpPr>
            <a:stCxn id="4" idx="3"/>
          </p:cNvCxnSpPr>
          <p:nvPr/>
        </p:nvCxnSpPr>
        <p:spPr>
          <a:xfrm flipV="1">
            <a:off x="5029199" y="1931783"/>
            <a:ext cx="1315617" cy="435875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rc 10"/>
          <p:cNvCxnSpPr>
            <a:endCxn id="7" idx="3"/>
          </p:cNvCxnSpPr>
          <p:nvPr/>
        </p:nvCxnSpPr>
        <p:spPr>
          <a:xfrm rot="16200000" flipH="1">
            <a:off x="9687836" y="3769949"/>
            <a:ext cx="1800336" cy="816612"/>
          </a:xfrm>
          <a:prstGeom prst="curvedConnector4">
            <a:avLst>
              <a:gd name="adj1" fmla="val 7969"/>
              <a:gd name="adj2" fmla="val 127994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28600" y="4475282"/>
            <a:ext cx="5857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Créer des raccourcis pour assurer la qualité de nommage des libellés ou pour les dossiers les plus fréquemment utilisés.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30721" y="3278087"/>
            <a:ext cx="1416331" cy="454032"/>
            <a:chOff x="4648566" y="2235079"/>
            <a:chExt cx="1416331" cy="4540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35684" y="2235079"/>
              <a:ext cx="1129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Clic-droit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0179698" y="6074229"/>
            <a:ext cx="816612" cy="2169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211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35" y="327803"/>
            <a:ext cx="2959359" cy="950491"/>
          </a:xfrm>
        </p:spPr>
        <p:txBody>
          <a:bodyPr/>
          <a:lstStyle/>
          <a:p>
            <a:r>
              <a:rPr lang="fr-FR" dirty="0"/>
              <a:t>Raccourcis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734" y="1181812"/>
            <a:ext cx="11655489" cy="5489575"/>
          </a:xfrm>
        </p:spPr>
        <p:txBody>
          <a:bodyPr/>
          <a:lstStyle/>
          <a:p>
            <a:r>
              <a:rPr lang="fr-FR" dirty="0"/>
              <a:t>Les raccourcis permettent de préconfigurer des paramètres des connecteurs lors de la numérisation. </a:t>
            </a:r>
          </a:p>
          <a:p>
            <a:r>
              <a:rPr lang="fr-FR" dirty="0"/>
              <a:t>Ces paramètres peuvent être :</a:t>
            </a:r>
          </a:p>
          <a:p>
            <a:pPr lvl="1"/>
            <a:r>
              <a:rPr lang="fr-FR" dirty="0"/>
              <a:t>La destination du document numérisé</a:t>
            </a:r>
          </a:p>
          <a:p>
            <a:pPr lvl="1"/>
            <a:r>
              <a:rPr lang="fr-FR" dirty="0"/>
              <a:t>Le libellé du document. On peut définir un préfixe ou un suffixe ou un préfixe ET un suffixe au libellé :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Le préfixe ou le suffixe peut contenir du texte libre ou des variables systèmes :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616" y="3290689"/>
            <a:ext cx="1743075" cy="1152525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69340"/>
              </p:ext>
            </p:extLst>
          </p:nvPr>
        </p:nvGraphicFramePr>
        <p:xfrm>
          <a:off x="970385" y="4870219"/>
          <a:ext cx="9517224" cy="183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5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550">
                <a:tc>
                  <a:txBody>
                    <a:bodyPr/>
                    <a:lstStyle/>
                    <a:p>
                      <a:r>
                        <a:rPr lang="fr-FR" sz="12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Explication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Exemple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70">
                <a:tc>
                  <a:txBody>
                    <a:bodyPr/>
                    <a:lstStyle/>
                    <a:p>
                      <a:r>
                        <a:rPr lang="fr-FR" sz="1200" dirty="0"/>
                        <a:t>@</a:t>
                      </a:r>
                      <a:r>
                        <a:rPr lang="fr-FR" sz="1200" dirty="0" err="1"/>
                        <a:t>numauto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Un compteur qui s’incrémente pendant</a:t>
                      </a:r>
                      <a:r>
                        <a:rPr lang="fr-FR" sz="1200" baseline="0" dirty="0"/>
                        <a:t> la numérisation du lot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r>
                        <a:rPr lang="fr-FR" sz="1200" dirty="0"/>
                        <a:t>@</a:t>
                      </a:r>
                      <a:r>
                        <a:rPr lang="fr-FR" sz="1200" dirty="0" err="1"/>
                        <a:t>uniqueid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Un identifiant 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18036459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r>
                        <a:rPr lang="fr-FR" sz="1200" dirty="0"/>
                        <a:t>@utilisateur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L’utilisateur du poste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Jacques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21">
                <a:tc>
                  <a:txBody>
                    <a:bodyPr/>
                    <a:lstStyle/>
                    <a:p>
                      <a:r>
                        <a:rPr lang="fr-FR" sz="1200" dirty="0"/>
                        <a:t>@</a:t>
                      </a:r>
                      <a:r>
                        <a:rPr lang="fr-FR" sz="1200" dirty="0" err="1"/>
                        <a:t>mynumauto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Un compteur globale qui</a:t>
                      </a:r>
                      <a:r>
                        <a:rPr lang="fr-FR" sz="1200" baseline="0" dirty="0"/>
                        <a:t> s’incrémente tout le temps. Ce compteur peut être global à tous les postes NotaScan lorsque chaque poste référence le même compteur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41,42,43,45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@</a:t>
                      </a:r>
                      <a:r>
                        <a:rPr lang="fr-FR" sz="1200" dirty="0" err="1"/>
                        <a:t>datejour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Date du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 14 Mars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81" y="631598"/>
            <a:ext cx="276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2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695" y="446991"/>
            <a:ext cx="3786590" cy="783095"/>
          </a:xfrm>
        </p:spPr>
        <p:txBody>
          <a:bodyPr/>
          <a:lstStyle/>
          <a:p>
            <a:r>
              <a:rPr lang="fr-FR" dirty="0"/>
              <a:t>GED Courrier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52" y="473390"/>
            <a:ext cx="4438095" cy="27047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41" y="5340443"/>
            <a:ext cx="3080455" cy="13795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62" y="2513697"/>
            <a:ext cx="3322099" cy="20018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140" y="3689947"/>
            <a:ext cx="3370261" cy="2986774"/>
          </a:xfrm>
          <a:prstGeom prst="rect">
            <a:avLst/>
          </a:prstGeom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081253801"/>
              </p:ext>
            </p:extLst>
          </p:nvPr>
        </p:nvGraphicFramePr>
        <p:xfrm>
          <a:off x="4758612" y="3107094"/>
          <a:ext cx="3723064" cy="269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4" name="Connecteur droit avec flèche 13"/>
          <p:cNvCxnSpPr/>
          <p:nvPr/>
        </p:nvCxnSpPr>
        <p:spPr>
          <a:xfrm flipH="1">
            <a:off x="5243804" y="4828740"/>
            <a:ext cx="736992" cy="102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7" idx="1"/>
          </p:cNvCxnSpPr>
          <p:nvPr/>
        </p:nvCxnSpPr>
        <p:spPr>
          <a:xfrm>
            <a:off x="7847045" y="4917233"/>
            <a:ext cx="812095" cy="266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6694" y="1208479"/>
            <a:ext cx="637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Séparateur pour chaque collaborateur/service destinataire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des séparateurs au sein d’un lot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52482" y="4700059"/>
            <a:ext cx="548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Création des séparateurs collaborateur/service par lot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032449" y="3689947"/>
            <a:ext cx="3332783" cy="62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17" y="4258629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98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CAAE47-5287-4D32-941A-ACE318A1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1" y="2668581"/>
            <a:ext cx="6848475" cy="19526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 de la numérisation</a:t>
            </a:r>
          </a:p>
        </p:txBody>
      </p:sp>
      <p:sp>
        <p:nvSpPr>
          <p:cNvPr id="5" name="Légende encadrée 2 4"/>
          <p:cNvSpPr/>
          <p:nvPr/>
        </p:nvSpPr>
        <p:spPr>
          <a:xfrm>
            <a:off x="4931227" y="1501324"/>
            <a:ext cx="2329544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9847"/>
              <a:gd name="adj6" fmla="val -32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Scanner connecté</a:t>
            </a:r>
          </a:p>
        </p:txBody>
      </p:sp>
      <p:sp>
        <p:nvSpPr>
          <p:cNvPr id="6" name="Légende encadrée 2 5"/>
          <p:cNvSpPr/>
          <p:nvPr/>
        </p:nvSpPr>
        <p:spPr>
          <a:xfrm flipH="1">
            <a:off x="195939" y="1560059"/>
            <a:ext cx="2198916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5153"/>
              <a:gd name="adj6" fmla="val -77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Activation Recto/Verso</a:t>
            </a:r>
          </a:p>
        </p:txBody>
      </p:sp>
      <p:sp>
        <p:nvSpPr>
          <p:cNvPr id="7" name="Légende encadrée 2 6"/>
          <p:cNvSpPr/>
          <p:nvPr/>
        </p:nvSpPr>
        <p:spPr>
          <a:xfrm flipH="1">
            <a:off x="195939" y="2785500"/>
            <a:ext cx="2198916" cy="8254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4808"/>
              <a:gd name="adj6" fmla="val -77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Qualité désirée</a:t>
            </a:r>
          </a:p>
        </p:txBody>
      </p:sp>
      <p:sp>
        <p:nvSpPr>
          <p:cNvPr id="8" name="Légende encadrée 2 7"/>
          <p:cNvSpPr/>
          <p:nvPr/>
        </p:nvSpPr>
        <p:spPr>
          <a:xfrm flipH="1">
            <a:off x="333959" y="5740047"/>
            <a:ext cx="2198911" cy="859061"/>
          </a:xfrm>
          <a:prstGeom prst="borderCallout2">
            <a:avLst>
              <a:gd name="adj1" fmla="val 50884"/>
              <a:gd name="adj2" fmla="val -5195"/>
              <a:gd name="adj3" fmla="val 18750"/>
              <a:gd name="adj4" fmla="val -16667"/>
              <a:gd name="adj5" fmla="val -150971"/>
              <a:gd name="adj6" fmla="val -19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Reconnaissance de caractères. PDF </a:t>
            </a:r>
            <a:r>
              <a:rPr lang="fr-FR" dirty="0" err="1"/>
              <a:t>image+Texte</a:t>
            </a:r>
            <a:endParaRPr lang="fr-FR" dirty="0"/>
          </a:p>
        </p:txBody>
      </p:sp>
      <p:sp>
        <p:nvSpPr>
          <p:cNvPr id="9" name="Légende encadrée 2 8"/>
          <p:cNvSpPr/>
          <p:nvPr/>
        </p:nvSpPr>
        <p:spPr>
          <a:xfrm flipH="1">
            <a:off x="3400452" y="5740046"/>
            <a:ext cx="2172212" cy="859063"/>
          </a:xfrm>
          <a:prstGeom prst="borderCallout2">
            <a:avLst>
              <a:gd name="adj1" fmla="val -17471"/>
              <a:gd name="adj2" fmla="val 49738"/>
              <a:gd name="adj3" fmla="val -93007"/>
              <a:gd name="adj4" fmla="val 49170"/>
              <a:gd name="adj5" fmla="val -182427"/>
              <a:gd name="adj6" fmla="val -43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Numériser des Formats A3</a:t>
            </a:r>
          </a:p>
        </p:txBody>
      </p:sp>
      <p:sp>
        <p:nvSpPr>
          <p:cNvPr id="10" name="Légende encadrée 2 9"/>
          <p:cNvSpPr/>
          <p:nvPr/>
        </p:nvSpPr>
        <p:spPr>
          <a:xfrm>
            <a:off x="9586912" y="1553369"/>
            <a:ext cx="2188029" cy="852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4375"/>
              <a:gd name="adj6" fmla="val -196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Traitement des documents sur fond en couleur</a:t>
            </a:r>
          </a:p>
        </p:txBody>
      </p:sp>
      <p:sp>
        <p:nvSpPr>
          <p:cNvPr id="11" name="Légende encadrée 2 10"/>
          <p:cNvSpPr/>
          <p:nvPr/>
        </p:nvSpPr>
        <p:spPr>
          <a:xfrm>
            <a:off x="9869941" y="3097544"/>
            <a:ext cx="1905000" cy="10946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932"/>
              <a:gd name="adj6" fmla="val -46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Scanne en couleurs, nuances de gris ou N&amp;B</a:t>
            </a:r>
          </a:p>
        </p:txBody>
      </p:sp>
      <p:sp>
        <p:nvSpPr>
          <p:cNvPr id="13" name="Légende encadrée 2 12"/>
          <p:cNvSpPr/>
          <p:nvPr/>
        </p:nvSpPr>
        <p:spPr>
          <a:xfrm flipH="1">
            <a:off x="195939" y="3912322"/>
            <a:ext cx="2198910" cy="1417767"/>
          </a:xfrm>
          <a:prstGeom prst="borderCallout2">
            <a:avLst>
              <a:gd name="adj1" fmla="val 37626"/>
              <a:gd name="adj2" fmla="val -2664"/>
              <a:gd name="adj3" fmla="val 14806"/>
              <a:gd name="adj4" fmla="val -6844"/>
              <a:gd name="adj5" fmla="val 16218"/>
              <a:gd name="adj6" fmla="val -22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 utiliser quand il n’y a pas de séparateur. Généralement pour les gros documents. Améliore drastiquement la vitesse de numérisation.</a:t>
            </a:r>
          </a:p>
        </p:txBody>
      </p:sp>
      <p:sp>
        <p:nvSpPr>
          <p:cNvPr id="14" name="Légende encadrée 2 8">
            <a:extLst>
              <a:ext uri="{FF2B5EF4-FFF2-40B4-BE49-F238E27FC236}">
                <a16:creationId xmlns:a16="http://schemas.microsoft.com/office/drawing/2014/main" id="{D7489CA7-D397-471E-B062-09B7EF4E25D4}"/>
              </a:ext>
            </a:extLst>
          </p:cNvPr>
          <p:cNvSpPr/>
          <p:nvPr/>
        </p:nvSpPr>
        <p:spPr>
          <a:xfrm flipH="1">
            <a:off x="7866059" y="5740045"/>
            <a:ext cx="2172212" cy="859063"/>
          </a:xfrm>
          <a:prstGeom prst="borderCallout2">
            <a:avLst>
              <a:gd name="adj1" fmla="val -23496"/>
              <a:gd name="adj2" fmla="val 49738"/>
              <a:gd name="adj3" fmla="val -66898"/>
              <a:gd name="adj4" fmla="val 49170"/>
              <a:gd name="adj5" fmla="val -154310"/>
              <a:gd name="adj6" fmla="val 157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 pas éliminer les pages blanche</a:t>
            </a:r>
          </a:p>
        </p:txBody>
      </p:sp>
    </p:spTree>
    <p:extLst>
      <p:ext uri="{BB962C8B-B14F-4D97-AF65-F5344CB8AC3E}">
        <p14:creationId xmlns:p14="http://schemas.microsoft.com/office/powerpoint/2010/main" val="3320776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 de la numérisation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87" y="3106870"/>
            <a:ext cx="6963863" cy="942840"/>
          </a:xfrm>
          <a:prstGeom prst="rect">
            <a:avLst/>
          </a:prstGeom>
        </p:spPr>
      </p:pic>
      <p:sp>
        <p:nvSpPr>
          <p:cNvPr id="6" name="Légende encadrée 2 5"/>
          <p:cNvSpPr/>
          <p:nvPr/>
        </p:nvSpPr>
        <p:spPr>
          <a:xfrm flipH="1">
            <a:off x="237876" y="4606829"/>
            <a:ext cx="2198911" cy="8590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9289"/>
              <a:gd name="adj6" fmla="val -36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Permet de ne plus afficher l’écran de paramétrage. *</a:t>
            </a:r>
          </a:p>
        </p:txBody>
      </p:sp>
      <p:sp>
        <p:nvSpPr>
          <p:cNvPr id="7" name="Légende encadrée 2 6"/>
          <p:cNvSpPr/>
          <p:nvPr/>
        </p:nvSpPr>
        <p:spPr>
          <a:xfrm>
            <a:off x="8427563" y="4606829"/>
            <a:ext cx="3112557" cy="8590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3731"/>
              <a:gd name="adj6" fmla="val -50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Bouton de Commande qui démarre la numérisation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7876" y="5653679"/>
            <a:ext cx="891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Pour réactiver l’écran de paramétrage de numérisation, aller dans Assistance </a:t>
            </a:r>
            <a:r>
              <a:rPr lang="fr-FR" dirty="0">
                <a:sym typeface="Wingdings" panose="05000000000000000000" pitchFamily="2" charset="2"/>
              </a:rPr>
              <a:t> Acquisition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808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DE59E1-F0E6-43ED-88E3-9B6DD41E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971675"/>
            <a:ext cx="6819900" cy="29146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 avancé de la numérisation</a:t>
            </a:r>
          </a:p>
        </p:txBody>
      </p:sp>
      <p:sp>
        <p:nvSpPr>
          <p:cNvPr id="6" name="Légende encadrée 2 5"/>
          <p:cNvSpPr/>
          <p:nvPr/>
        </p:nvSpPr>
        <p:spPr>
          <a:xfrm flipH="1">
            <a:off x="152398" y="1611086"/>
            <a:ext cx="1948543" cy="8599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394"/>
              <a:gd name="adj6" fmla="val -42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Détecte les différents formats numérisés</a:t>
            </a:r>
          </a:p>
        </p:txBody>
      </p:sp>
      <p:sp>
        <p:nvSpPr>
          <p:cNvPr id="7" name="Légende encadrée 2 6"/>
          <p:cNvSpPr/>
          <p:nvPr/>
        </p:nvSpPr>
        <p:spPr>
          <a:xfrm flipH="1">
            <a:off x="2686049" y="5896450"/>
            <a:ext cx="3973542" cy="859971"/>
          </a:xfrm>
          <a:prstGeom prst="borderCallout2">
            <a:avLst>
              <a:gd name="adj1" fmla="val -19368"/>
              <a:gd name="adj2" fmla="val 50105"/>
              <a:gd name="adj3" fmla="val -67517"/>
              <a:gd name="adj4" fmla="val 51510"/>
              <a:gd name="adj5" fmla="val -138301"/>
              <a:gd name="adj6" fmla="val 8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Affiche les réglages avancés du scanner</a:t>
            </a:r>
          </a:p>
        </p:txBody>
      </p:sp>
      <p:sp>
        <p:nvSpPr>
          <p:cNvPr id="8" name="Légende encadrée 2 7"/>
          <p:cNvSpPr/>
          <p:nvPr/>
        </p:nvSpPr>
        <p:spPr>
          <a:xfrm flipH="1">
            <a:off x="9797143" y="4722833"/>
            <a:ext cx="1948543" cy="1603602"/>
          </a:xfrm>
          <a:prstGeom prst="borderCallout2">
            <a:avLst>
              <a:gd name="adj1" fmla="val -8147"/>
              <a:gd name="adj2" fmla="val 51876"/>
              <a:gd name="adj3" fmla="val -43651"/>
              <a:gd name="adj4" fmla="val 52396"/>
              <a:gd name="adj5" fmla="val -55218"/>
              <a:gd name="adj6" fmla="val 148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Permet d’accentuer ou diminuer le contraste et la luminosité</a:t>
            </a:r>
          </a:p>
        </p:txBody>
      </p:sp>
      <p:sp>
        <p:nvSpPr>
          <p:cNvPr id="9" name="Légende encadrée 2 8"/>
          <p:cNvSpPr/>
          <p:nvPr/>
        </p:nvSpPr>
        <p:spPr>
          <a:xfrm>
            <a:off x="9307283" y="1293702"/>
            <a:ext cx="2438403" cy="597352"/>
          </a:xfrm>
          <a:prstGeom prst="borderCallout2">
            <a:avLst>
              <a:gd name="adj1" fmla="val 18750"/>
              <a:gd name="adj2" fmla="val -8333"/>
              <a:gd name="adj3" fmla="val 18751"/>
              <a:gd name="adj4" fmla="val -106845"/>
              <a:gd name="adj5" fmla="val 212184"/>
              <a:gd name="adj6" fmla="val -151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Détecte les portraits/paysage</a:t>
            </a:r>
          </a:p>
        </p:txBody>
      </p:sp>
      <p:sp>
        <p:nvSpPr>
          <p:cNvPr id="10" name="Légende encadrée 2 9"/>
          <p:cNvSpPr/>
          <p:nvPr/>
        </p:nvSpPr>
        <p:spPr>
          <a:xfrm>
            <a:off x="10101945" y="2305280"/>
            <a:ext cx="1643741" cy="6279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64415"/>
              <a:gd name="adj5" fmla="val 37817"/>
              <a:gd name="adj6" fmla="val -95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Format par défaut</a:t>
            </a:r>
          </a:p>
        </p:txBody>
      </p:sp>
      <p:sp>
        <p:nvSpPr>
          <p:cNvPr id="11" name="Légende encadrée 2 10"/>
          <p:cNvSpPr/>
          <p:nvPr/>
        </p:nvSpPr>
        <p:spPr>
          <a:xfrm>
            <a:off x="152398" y="3117204"/>
            <a:ext cx="1970314" cy="2509157"/>
          </a:xfrm>
          <a:prstGeom prst="borderCallout2">
            <a:avLst>
              <a:gd name="adj1" fmla="val -4629"/>
              <a:gd name="adj2" fmla="val 50335"/>
              <a:gd name="adj3" fmla="val -16283"/>
              <a:gd name="adj4" fmla="val 50998"/>
              <a:gd name="adj5" fmla="val -18276"/>
              <a:gd name="adj6" fmla="val 142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Créé un document par feuille scannée sans recourir aux séparateurs. Utile dans le cas de fiche recto/verso ou carte de visite scannée par lot.</a:t>
            </a:r>
          </a:p>
        </p:txBody>
      </p:sp>
    </p:spTree>
    <p:extLst>
      <p:ext uri="{BB962C8B-B14F-4D97-AF65-F5344CB8AC3E}">
        <p14:creationId xmlns:p14="http://schemas.microsoft.com/office/powerpoint/2010/main" val="1153597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30" y="1461239"/>
            <a:ext cx="8391525" cy="4419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857" y="533400"/>
            <a:ext cx="10863943" cy="925286"/>
          </a:xfrm>
        </p:spPr>
        <p:txBody>
          <a:bodyPr/>
          <a:lstStyle/>
          <a:p>
            <a:r>
              <a:rPr lang="fr-FR" dirty="0"/>
              <a:t>Paramètres</a:t>
            </a:r>
          </a:p>
        </p:txBody>
      </p:sp>
      <p:sp>
        <p:nvSpPr>
          <p:cNvPr id="5" name="Légende encadrée 2 4"/>
          <p:cNvSpPr/>
          <p:nvPr/>
        </p:nvSpPr>
        <p:spPr>
          <a:xfrm>
            <a:off x="10003968" y="1458686"/>
            <a:ext cx="2100943" cy="914400"/>
          </a:xfrm>
          <a:prstGeom prst="borderCallout2">
            <a:avLst>
              <a:gd name="adj1" fmla="val 18750"/>
              <a:gd name="adj2" fmla="val -8333"/>
              <a:gd name="adj3" fmla="val 18751"/>
              <a:gd name="adj4" fmla="val -108147"/>
              <a:gd name="adj5" fmla="val 90569"/>
              <a:gd name="adj6" fmla="val -123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Textes pour l’endossement des documents</a:t>
            </a:r>
          </a:p>
        </p:txBody>
      </p:sp>
      <p:sp>
        <p:nvSpPr>
          <p:cNvPr id="8" name="Légende encadrée 2 7"/>
          <p:cNvSpPr/>
          <p:nvPr/>
        </p:nvSpPr>
        <p:spPr>
          <a:xfrm>
            <a:off x="10003966" y="2891454"/>
            <a:ext cx="2100943" cy="914400"/>
          </a:xfrm>
          <a:prstGeom prst="borderCallout2">
            <a:avLst>
              <a:gd name="adj1" fmla="val 18750"/>
              <a:gd name="adj2" fmla="val -8333"/>
              <a:gd name="adj3" fmla="val 17560"/>
              <a:gd name="adj4" fmla="val -42862"/>
              <a:gd name="adj5" fmla="val 102977"/>
              <a:gd name="adj6" fmla="val -64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Adresse de l’expéditeur pour l’envoi d’email</a:t>
            </a:r>
          </a:p>
        </p:txBody>
      </p:sp>
      <p:sp>
        <p:nvSpPr>
          <p:cNvPr id="9" name="Légende encadrée 2 8"/>
          <p:cNvSpPr/>
          <p:nvPr/>
        </p:nvSpPr>
        <p:spPr>
          <a:xfrm>
            <a:off x="10003966" y="4324222"/>
            <a:ext cx="2100943" cy="590553"/>
          </a:xfrm>
          <a:prstGeom prst="borderCallout2">
            <a:avLst>
              <a:gd name="adj1" fmla="val 49079"/>
              <a:gd name="adj2" fmla="val -3397"/>
              <a:gd name="adj3" fmla="val 64596"/>
              <a:gd name="adj4" fmla="val -26758"/>
              <a:gd name="adj5" fmla="val 35840"/>
              <a:gd name="adj6" fmla="val -69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Serveur SMTP pour l’envoi d’email</a:t>
            </a:r>
          </a:p>
        </p:txBody>
      </p:sp>
      <p:sp>
        <p:nvSpPr>
          <p:cNvPr id="10" name="Légende encadrée 2 9"/>
          <p:cNvSpPr/>
          <p:nvPr/>
        </p:nvSpPr>
        <p:spPr>
          <a:xfrm>
            <a:off x="10003966" y="5433143"/>
            <a:ext cx="2100943" cy="606255"/>
          </a:xfrm>
          <a:prstGeom prst="borderCallout2">
            <a:avLst>
              <a:gd name="adj1" fmla="val 78520"/>
              <a:gd name="adj2" fmla="val -1329"/>
              <a:gd name="adj3" fmla="val 165963"/>
              <a:gd name="adj4" fmla="val -68616"/>
              <a:gd name="adj5" fmla="val 66104"/>
              <a:gd name="adj6" fmla="val -139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Emails prédéfinis</a:t>
            </a:r>
          </a:p>
        </p:txBody>
      </p:sp>
      <p:sp>
        <p:nvSpPr>
          <p:cNvPr id="12" name="Légende encadrée 2 11"/>
          <p:cNvSpPr/>
          <p:nvPr/>
        </p:nvSpPr>
        <p:spPr>
          <a:xfrm flipH="1">
            <a:off x="163185" y="1458686"/>
            <a:ext cx="1298514" cy="4422153"/>
          </a:xfrm>
          <a:prstGeom prst="borderCallout2">
            <a:avLst>
              <a:gd name="adj1" fmla="val 49966"/>
              <a:gd name="adj2" fmla="val -308"/>
              <a:gd name="adj3" fmla="val 48048"/>
              <a:gd name="adj4" fmla="val -5777"/>
              <a:gd name="adj5" fmla="val 68954"/>
              <a:gd name="adj6" fmla="val -13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Accès aux paramètres généraux et aux paramètres de chaque connecteur</a:t>
            </a:r>
          </a:p>
        </p:txBody>
      </p:sp>
    </p:spTree>
    <p:extLst>
      <p:ext uri="{BB962C8B-B14F-4D97-AF65-F5344CB8AC3E}">
        <p14:creationId xmlns:p14="http://schemas.microsoft.com/office/powerpoint/2010/main" val="121863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21" y="2768344"/>
            <a:ext cx="4296585" cy="265314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L’écran d’accueil NotaScan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6225" y="2012866"/>
            <a:ext cx="6629400" cy="3635460"/>
          </a:xfrm>
          <a:custGeom>
            <a:avLst/>
            <a:gdLst>
              <a:gd name="connsiteX0" fmla="*/ 0 w 5581650"/>
              <a:gd name="connsiteY0" fmla="*/ 0 h 4164098"/>
              <a:gd name="connsiteX1" fmla="*/ 5581650 w 5581650"/>
              <a:gd name="connsiteY1" fmla="*/ 0 h 4164098"/>
              <a:gd name="connsiteX2" fmla="*/ 5581650 w 5581650"/>
              <a:gd name="connsiteY2" fmla="*/ 4164098 h 4164098"/>
              <a:gd name="connsiteX3" fmla="*/ 0 w 5581650"/>
              <a:gd name="connsiteY3" fmla="*/ 4164098 h 4164098"/>
              <a:gd name="connsiteX4" fmla="*/ 0 w 5581650"/>
              <a:gd name="connsiteY4" fmla="*/ 0 h 4164098"/>
              <a:gd name="connsiteX0" fmla="*/ 0 w 5581650"/>
              <a:gd name="connsiteY0" fmla="*/ 0 h 4164098"/>
              <a:gd name="connsiteX1" fmla="*/ 5581650 w 5581650"/>
              <a:gd name="connsiteY1" fmla="*/ 0 h 4164098"/>
              <a:gd name="connsiteX2" fmla="*/ 3657600 w 5581650"/>
              <a:gd name="connsiteY2" fmla="*/ 4106948 h 4164098"/>
              <a:gd name="connsiteX3" fmla="*/ 0 w 5581650"/>
              <a:gd name="connsiteY3" fmla="*/ 4164098 h 4164098"/>
              <a:gd name="connsiteX4" fmla="*/ 0 w 5581650"/>
              <a:gd name="connsiteY4" fmla="*/ 0 h 41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1650" h="4164098">
                <a:moveTo>
                  <a:pt x="0" y="0"/>
                </a:moveTo>
                <a:lnTo>
                  <a:pt x="5581650" y="0"/>
                </a:lnTo>
                <a:lnTo>
                  <a:pt x="3657600" y="4106948"/>
                </a:lnTo>
                <a:lnTo>
                  <a:pt x="0" y="416409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Chaque pavé bleu est appelé « tuile » ou « connecteur »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On peut effectuer l’une ou l’autre des actions ci-dessous :</a:t>
            </a:r>
          </a:p>
          <a:p>
            <a:pPr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Cliquer sur l’un des pavés pour numériser et ranger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un document vers le connecteur choisi.</a:t>
            </a:r>
          </a:p>
          <a:p>
            <a:pPr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Effectuer un glisser-déposer d’un ou plusieurs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fichiers (PDF ou image) sur l’un de ces pavés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pour fusionner et ranger des documents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vers le connecteur choisi.</a:t>
            </a:r>
          </a:p>
        </p:txBody>
      </p:sp>
    </p:spTree>
    <p:extLst>
      <p:ext uri="{BB962C8B-B14F-4D97-AF65-F5344CB8AC3E}">
        <p14:creationId xmlns:p14="http://schemas.microsoft.com/office/powerpoint/2010/main" val="2340223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09" y="1297239"/>
            <a:ext cx="5997121" cy="45459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 de l’acquisition</a:t>
            </a:r>
          </a:p>
        </p:txBody>
      </p:sp>
      <p:sp>
        <p:nvSpPr>
          <p:cNvPr id="6" name="Légende encadrée 2 5"/>
          <p:cNvSpPr/>
          <p:nvPr/>
        </p:nvSpPr>
        <p:spPr>
          <a:xfrm>
            <a:off x="9207061" y="1027906"/>
            <a:ext cx="2764221" cy="762725"/>
          </a:xfrm>
          <a:prstGeom prst="borderCallout2">
            <a:avLst>
              <a:gd name="adj1" fmla="val 18750"/>
              <a:gd name="adj2" fmla="val -8333"/>
              <a:gd name="adj3" fmla="val 27313"/>
              <a:gd name="adj4" fmla="val -39958"/>
              <a:gd name="adj5" fmla="val 68592"/>
              <a:gd name="adj6" fmla="val -39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Résolution en DPI (Dots Per </a:t>
            </a:r>
            <a:r>
              <a:rPr lang="fr-FR" dirty="0" err="1"/>
              <a:t>Inch</a:t>
            </a:r>
            <a:r>
              <a:rPr lang="fr-FR" dirty="0"/>
              <a:t> = Points par pouces )</a:t>
            </a:r>
            <a:br>
              <a:rPr lang="fr-FR" dirty="0"/>
            </a:br>
            <a:r>
              <a:rPr lang="fr-FR" dirty="0"/>
              <a:t>1 Pouce = 2,54 cm</a:t>
            </a:r>
          </a:p>
        </p:txBody>
      </p:sp>
      <p:sp>
        <p:nvSpPr>
          <p:cNvPr id="8" name="Légende encadrée 2 7"/>
          <p:cNvSpPr/>
          <p:nvPr/>
        </p:nvSpPr>
        <p:spPr>
          <a:xfrm>
            <a:off x="9207059" y="2036160"/>
            <a:ext cx="2764221" cy="1846673"/>
          </a:xfrm>
          <a:prstGeom prst="borderCallout2">
            <a:avLst>
              <a:gd name="adj1" fmla="val 48653"/>
              <a:gd name="adj2" fmla="val -647"/>
              <a:gd name="adj3" fmla="val 53568"/>
              <a:gd name="adj4" fmla="val -9963"/>
              <a:gd name="adj5" fmla="val 36611"/>
              <a:gd name="adj6" fmla="val -22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Elimination des pages blanches. Par défaut on élimine les pages qui contiennent 100% - tolérance de doute de blanc.</a:t>
            </a:r>
            <a:br>
              <a:rPr lang="fr-FR" dirty="0"/>
            </a:br>
            <a:r>
              <a:rPr lang="fr-FR" dirty="0"/>
              <a:t>Par défaut 98% de blanc.</a:t>
            </a:r>
          </a:p>
        </p:txBody>
      </p:sp>
      <p:sp>
        <p:nvSpPr>
          <p:cNvPr id="9" name="Légende encadrée 2 8"/>
          <p:cNvSpPr/>
          <p:nvPr/>
        </p:nvSpPr>
        <p:spPr>
          <a:xfrm>
            <a:off x="9207059" y="4128362"/>
            <a:ext cx="2764221" cy="1643392"/>
          </a:xfrm>
          <a:prstGeom prst="borderCallout2">
            <a:avLst>
              <a:gd name="adj1" fmla="val 49482"/>
              <a:gd name="adj2" fmla="val -605"/>
              <a:gd name="adj3" fmla="val 41402"/>
              <a:gd name="adj4" fmla="val -9943"/>
              <a:gd name="adj5" fmla="val -9735"/>
              <a:gd name="adj6" fmla="val -20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Traitement de la netteté des images et traitement des images couleurs ou en dégradé de gris</a:t>
            </a:r>
          </a:p>
        </p:txBody>
      </p:sp>
      <p:sp>
        <p:nvSpPr>
          <p:cNvPr id="10" name="Légende encadrée 2 9"/>
          <p:cNvSpPr/>
          <p:nvPr/>
        </p:nvSpPr>
        <p:spPr>
          <a:xfrm>
            <a:off x="9207060" y="5971641"/>
            <a:ext cx="2764221" cy="591439"/>
          </a:xfrm>
          <a:prstGeom prst="borderCallout2">
            <a:avLst>
              <a:gd name="adj1" fmla="val 29793"/>
              <a:gd name="adj2" fmla="val -1244"/>
              <a:gd name="adj3" fmla="val 18750"/>
              <a:gd name="adj4" fmla="val -16667"/>
              <a:gd name="adj5" fmla="val -251241"/>
              <a:gd name="adj6" fmla="val -35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Qualité de conversion en N&amp;B</a:t>
            </a:r>
          </a:p>
        </p:txBody>
      </p:sp>
      <p:sp>
        <p:nvSpPr>
          <p:cNvPr id="11" name="Légende encadrée 2 10"/>
          <p:cNvSpPr/>
          <p:nvPr/>
        </p:nvSpPr>
        <p:spPr>
          <a:xfrm>
            <a:off x="5818548" y="6215514"/>
            <a:ext cx="2764221" cy="347566"/>
          </a:xfrm>
          <a:prstGeom prst="borderCallout2">
            <a:avLst>
              <a:gd name="adj1" fmla="val -2418"/>
              <a:gd name="adj2" fmla="val 49462"/>
              <a:gd name="adj3" fmla="val -71970"/>
              <a:gd name="adj4" fmla="val 43029"/>
              <a:gd name="adj5" fmla="val -370787"/>
              <a:gd name="adj6" fmla="val 13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Traitement des caractères</a:t>
            </a:r>
          </a:p>
        </p:txBody>
      </p:sp>
      <p:sp>
        <p:nvSpPr>
          <p:cNvPr id="12" name="Légende encadrée 2 11"/>
          <p:cNvSpPr/>
          <p:nvPr/>
        </p:nvSpPr>
        <p:spPr>
          <a:xfrm flipH="1">
            <a:off x="179085" y="4276478"/>
            <a:ext cx="1754816" cy="8087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6940"/>
              <a:gd name="adj6" fmla="val -142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Options de génération du PDF/A</a:t>
            </a:r>
          </a:p>
        </p:txBody>
      </p:sp>
      <p:sp>
        <p:nvSpPr>
          <p:cNvPr id="13" name="Légende encadrée 2 12"/>
          <p:cNvSpPr/>
          <p:nvPr/>
        </p:nvSpPr>
        <p:spPr>
          <a:xfrm flipH="1">
            <a:off x="137290" y="3102970"/>
            <a:ext cx="1796611" cy="934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7439"/>
              <a:gd name="adj6" fmla="val -142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Activation de la détection du bourrage papier</a:t>
            </a:r>
          </a:p>
        </p:txBody>
      </p:sp>
      <p:sp>
        <p:nvSpPr>
          <p:cNvPr id="14" name="Légende encadrée 2 13"/>
          <p:cNvSpPr/>
          <p:nvPr/>
        </p:nvSpPr>
        <p:spPr>
          <a:xfrm flipH="1">
            <a:off x="137287" y="1297239"/>
            <a:ext cx="1796613" cy="3934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5143"/>
              <a:gd name="adj6" fmla="val -140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Ajuste le cadrage  </a:t>
            </a:r>
          </a:p>
        </p:txBody>
      </p:sp>
      <p:sp>
        <p:nvSpPr>
          <p:cNvPr id="15" name="Légende encadrée 2 14"/>
          <p:cNvSpPr/>
          <p:nvPr/>
        </p:nvSpPr>
        <p:spPr>
          <a:xfrm flipH="1">
            <a:off x="137288" y="1864244"/>
            <a:ext cx="1796613" cy="9067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909"/>
              <a:gd name="adj6" fmla="val -142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Détection automatique du format </a:t>
            </a:r>
          </a:p>
        </p:txBody>
      </p:sp>
      <p:sp>
        <p:nvSpPr>
          <p:cNvPr id="16" name="Légende encadrée 2 15"/>
          <p:cNvSpPr/>
          <p:nvPr/>
        </p:nvSpPr>
        <p:spPr>
          <a:xfrm>
            <a:off x="838200" y="6000198"/>
            <a:ext cx="4528618" cy="573539"/>
          </a:xfrm>
          <a:prstGeom prst="borderCallout2">
            <a:avLst>
              <a:gd name="adj1" fmla="val -2418"/>
              <a:gd name="adj2" fmla="val 49462"/>
              <a:gd name="adj3" fmla="val -25768"/>
              <a:gd name="adj4" fmla="val 74509"/>
              <a:gd name="adj5" fmla="val -131470"/>
              <a:gd name="adj6" fmla="val 78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Active ou désactive l’écran de paramétrage avant numérisation</a:t>
            </a:r>
          </a:p>
        </p:txBody>
      </p:sp>
    </p:spTree>
    <p:extLst>
      <p:ext uri="{BB962C8B-B14F-4D97-AF65-F5344CB8AC3E}">
        <p14:creationId xmlns:p14="http://schemas.microsoft.com/office/powerpoint/2010/main" val="4146242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9960" y="850901"/>
            <a:ext cx="10551160" cy="57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Personnaliser la liste des libellés disponibles pour chaque connecteur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1727546"/>
            <a:ext cx="2105025" cy="1000125"/>
          </a:xfrm>
          <a:prstGeom prst="rect">
            <a:avLst/>
          </a:prstGeom>
        </p:spPr>
      </p:pic>
      <p:cxnSp>
        <p:nvCxnSpPr>
          <p:cNvPr id="8" name="Connecteur en arc 7"/>
          <p:cNvCxnSpPr>
            <a:stCxn id="4" idx="2"/>
            <a:endCxn id="10" idx="1"/>
          </p:cNvCxnSpPr>
          <p:nvPr/>
        </p:nvCxnSpPr>
        <p:spPr>
          <a:xfrm rot="16200000" flipH="1">
            <a:off x="674785" y="3547359"/>
            <a:ext cx="2093422" cy="454046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519" y="3383626"/>
            <a:ext cx="4048375" cy="287493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910" y="3383627"/>
            <a:ext cx="4039993" cy="287493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069" y="1727839"/>
            <a:ext cx="2103302" cy="999831"/>
          </a:xfrm>
          <a:prstGeom prst="rect">
            <a:avLst/>
          </a:prstGeom>
        </p:spPr>
      </p:pic>
      <p:cxnSp>
        <p:nvCxnSpPr>
          <p:cNvPr id="21" name="Connecteur en arc 20"/>
          <p:cNvCxnSpPr>
            <a:stCxn id="19" idx="2"/>
            <a:endCxn id="16" idx="1"/>
          </p:cNvCxnSpPr>
          <p:nvPr/>
        </p:nvCxnSpPr>
        <p:spPr>
          <a:xfrm rot="16200000" flipH="1">
            <a:off x="5764104" y="3486286"/>
            <a:ext cx="2093423" cy="576190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58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2418" y="385694"/>
            <a:ext cx="6248400" cy="1325563"/>
          </a:xfrm>
        </p:spPr>
        <p:txBody>
          <a:bodyPr/>
          <a:lstStyle/>
          <a:p>
            <a:r>
              <a:rPr lang="fr-FR" dirty="0"/>
              <a:t>Journal des numérisations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553" y="1496095"/>
            <a:ext cx="7571428" cy="5361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989" y="2100800"/>
            <a:ext cx="3813677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Collecte de toutes les numérisations du poste de chaque connecteur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Impression du journal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Regroupement par jour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Archivage du journal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75" y="600857"/>
            <a:ext cx="1104762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00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40" y="1420810"/>
            <a:ext cx="7399337" cy="46332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30" y="3986984"/>
            <a:ext cx="3088958" cy="1336399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stCxn id="16" idx="3"/>
          </p:cNvCxnSpPr>
          <p:nvPr/>
        </p:nvCxnSpPr>
        <p:spPr>
          <a:xfrm flipV="1">
            <a:off x="2052320" y="2926081"/>
            <a:ext cx="670560" cy="863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101840" y="3012440"/>
            <a:ext cx="2865120" cy="8686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/>
          <p:nvPr/>
        </p:nvCxnSpPr>
        <p:spPr>
          <a:xfrm rot="10800000" flipV="1">
            <a:off x="5486401" y="822960"/>
            <a:ext cx="1982787" cy="867728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21298" y="2689274"/>
            <a:ext cx="193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Sélectionner les fichiers sources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035380" y="2789643"/>
            <a:ext cx="200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 Sélectionner le dossier destination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599680" y="55880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Transférer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8" y="677059"/>
            <a:ext cx="466725" cy="46672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105308" y="6234777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Plusieurs connecteurs source et destination disponibles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93456" y="682119"/>
            <a:ext cx="278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Transfert de fichiers</a:t>
            </a:r>
          </a:p>
        </p:txBody>
      </p:sp>
    </p:spTree>
    <p:extLst>
      <p:ext uri="{BB962C8B-B14F-4D97-AF65-F5344CB8AC3E}">
        <p14:creationId xmlns:p14="http://schemas.microsoft.com/office/powerpoint/2010/main" val="39044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45" y="1165549"/>
            <a:ext cx="5715000" cy="5105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25906" y="577921"/>
            <a:ext cx="888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Numérisation vers les applications Microsoft Office (option)</a:t>
            </a:r>
          </a:p>
        </p:txBody>
      </p:sp>
      <p:sp>
        <p:nvSpPr>
          <p:cNvPr id="6" name="Légende encadrée 1 5"/>
          <p:cNvSpPr/>
          <p:nvPr/>
        </p:nvSpPr>
        <p:spPr>
          <a:xfrm>
            <a:off x="9339943" y="1069129"/>
            <a:ext cx="2687217" cy="1492898"/>
          </a:xfrm>
          <a:prstGeom prst="borderCallout1">
            <a:avLst>
              <a:gd name="adj1" fmla="val 51875"/>
              <a:gd name="adj2" fmla="val -347"/>
              <a:gd name="adj3" fmla="val 118125"/>
              <a:gd name="adj4" fmla="val -51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 le document et le transforme en feuille Excel.  Un onglet par page. Accepte les fichiers PDF et image.</a:t>
            </a:r>
          </a:p>
        </p:txBody>
      </p:sp>
      <p:sp>
        <p:nvSpPr>
          <p:cNvPr id="8" name="Légende encadrée 1 7"/>
          <p:cNvSpPr/>
          <p:nvPr/>
        </p:nvSpPr>
        <p:spPr>
          <a:xfrm>
            <a:off x="9339942" y="2733088"/>
            <a:ext cx="2687217" cy="1492898"/>
          </a:xfrm>
          <a:prstGeom prst="borderCallout1">
            <a:avLst>
              <a:gd name="adj1" fmla="val 51250"/>
              <a:gd name="adj2" fmla="val -1041"/>
              <a:gd name="adj3" fmla="val 91875"/>
              <a:gd name="adj4" fmla="val -52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 le document et le transforme en présentation Powerpoint. Accepte les fichiers PDF et image.</a:t>
            </a:r>
          </a:p>
        </p:txBody>
      </p:sp>
      <p:sp>
        <p:nvSpPr>
          <p:cNvPr id="9" name="Légende encadrée 1 8"/>
          <p:cNvSpPr/>
          <p:nvPr/>
        </p:nvSpPr>
        <p:spPr>
          <a:xfrm>
            <a:off x="9339942" y="4477912"/>
            <a:ext cx="2687217" cy="1708283"/>
          </a:xfrm>
          <a:prstGeom prst="borderCallout1">
            <a:avLst>
              <a:gd name="adj1" fmla="val 48125"/>
              <a:gd name="adj2" fmla="val -347"/>
              <a:gd name="adj3" fmla="val 59375"/>
              <a:gd name="adj4" fmla="val -52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 le(s) document(s) en PDF, nomme la/les pièce(s) jointe(s) et créé un nouveau courriel avec le(s) document(s) en pièces</a:t>
            </a:r>
          </a:p>
        </p:txBody>
      </p:sp>
      <p:sp>
        <p:nvSpPr>
          <p:cNvPr id="10" name="Légende encadrée 1 9"/>
          <p:cNvSpPr/>
          <p:nvPr/>
        </p:nvSpPr>
        <p:spPr>
          <a:xfrm>
            <a:off x="290027" y="4477912"/>
            <a:ext cx="2537926" cy="1708284"/>
          </a:xfrm>
          <a:prstGeom prst="borderCallout1">
            <a:avLst>
              <a:gd name="adj1" fmla="val 50083"/>
              <a:gd name="adj2" fmla="val 100491"/>
              <a:gd name="adj3" fmla="val 67167"/>
              <a:gd name="adj4" fmla="val 158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 le document et le transforme en un fichier Word. Accepte les fichiers PDF et image.</a:t>
            </a:r>
          </a:p>
        </p:txBody>
      </p:sp>
    </p:spTree>
    <p:extLst>
      <p:ext uri="{BB962C8B-B14F-4D97-AF65-F5344CB8AC3E}">
        <p14:creationId xmlns:p14="http://schemas.microsoft.com/office/powerpoint/2010/main" val="226672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377" y="1920787"/>
            <a:ext cx="4281833" cy="192845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1" y="4545878"/>
            <a:ext cx="5116410" cy="122487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Menus de l’écran d’accueil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15405"/>
            <a:ext cx="5972175" cy="4547319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Chaque tuile ou connecteur dispose d’un menu contextuel qui est visible par un clic droit de la souris sur la tuile ou le connecteur. </a:t>
            </a:r>
          </a:p>
          <a:p>
            <a:pPr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Menu contextuel d’un connecteur :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Ranger fichier(s) depuis … : permet d’ouvrir  des fichiers depuis plusieurs sources.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Ajouter un raccourci : permet d’ajouter un raccourci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vers le connecteur sur lequel on vient de cliquer. 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Ouvrir le fenêtre de fusion </a:t>
            </a:r>
          </a:p>
          <a:p>
            <a:pPr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Menu contextuel d’un raccourci :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Ranger fichier(s) depuis …: permet d’ouvrir  des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fichiers depuis plusieurs sources.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Propriétés : Permet de modifier les propriétés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d’un raccourci.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Supprimer ce raccourci : Supprime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définitivement le raccourci.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Aucun fichier n’est effacé.</a:t>
            </a:r>
          </a:p>
        </p:txBody>
      </p:sp>
    </p:spTree>
    <p:extLst>
      <p:ext uri="{BB962C8B-B14F-4D97-AF65-F5344CB8AC3E}">
        <p14:creationId xmlns:p14="http://schemas.microsoft.com/office/powerpoint/2010/main" val="404221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b="1768"/>
          <a:stretch/>
        </p:blipFill>
        <p:spPr>
          <a:xfrm>
            <a:off x="5744849" y="3181247"/>
            <a:ext cx="5445765" cy="36005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264" y="577135"/>
            <a:ext cx="2750965" cy="23363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376" y="373416"/>
            <a:ext cx="3295288" cy="2504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33" y="1368593"/>
            <a:ext cx="1546258" cy="15817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76" y="970520"/>
            <a:ext cx="1481513" cy="1502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necteur en arc 10"/>
          <p:cNvCxnSpPr>
            <a:stCxn id="4" idx="3"/>
          </p:cNvCxnSpPr>
          <p:nvPr/>
        </p:nvCxnSpPr>
        <p:spPr>
          <a:xfrm>
            <a:off x="2022689" y="1721652"/>
            <a:ext cx="2038565" cy="534805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/>
          <p:nvPr/>
        </p:nvCxnSpPr>
        <p:spPr>
          <a:xfrm flipV="1">
            <a:off x="4758612" y="2018752"/>
            <a:ext cx="2942712" cy="216327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cxnSpLocks/>
          </p:cNvCxnSpPr>
          <p:nvPr/>
        </p:nvCxnSpPr>
        <p:spPr>
          <a:xfrm rot="5400000">
            <a:off x="9350375" y="2256452"/>
            <a:ext cx="1226052" cy="750651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64851" y="2913481"/>
            <a:ext cx="52067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Numérisation par lot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Simple et rapide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Compression PDF/A très forte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Élimination automatique des pages blanches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Gestion multi-formats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Recadrage et retournement automatiques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Outils de visualisation/modification intuitifs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Rangement direct dans la rédaction d’actes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48566" y="2235079"/>
            <a:ext cx="1096283" cy="454032"/>
            <a:chOff x="4648566" y="2235079"/>
            <a:chExt cx="1096283" cy="4540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52208" y="1681911"/>
            <a:ext cx="1096283" cy="454032"/>
            <a:chOff x="4648566" y="2235079"/>
            <a:chExt cx="1096283" cy="4540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439978" y="3413673"/>
            <a:ext cx="1096283" cy="454032"/>
            <a:chOff x="4648566" y="2235079"/>
            <a:chExt cx="1096283" cy="45403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95767" y="4155182"/>
            <a:ext cx="1096283" cy="454032"/>
            <a:chOff x="4648566" y="2235079"/>
            <a:chExt cx="1096283" cy="45403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95453" y="5156775"/>
            <a:ext cx="1096283" cy="454032"/>
            <a:chOff x="4648566" y="2235079"/>
            <a:chExt cx="1096283" cy="45403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17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845" y="3473877"/>
            <a:ext cx="5027939" cy="338412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63" y="511141"/>
            <a:ext cx="2563829" cy="21774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767" y="3667222"/>
            <a:ext cx="2729489" cy="1062038"/>
          </a:xfrm>
          <a:prstGeom prst="rect">
            <a:avLst/>
          </a:prstGeom>
        </p:spPr>
      </p:pic>
      <p:cxnSp>
        <p:nvCxnSpPr>
          <p:cNvPr id="11" name="Connecteur en arc 10"/>
          <p:cNvCxnSpPr>
            <a:endCxn id="6" idx="0"/>
          </p:cNvCxnSpPr>
          <p:nvPr/>
        </p:nvCxnSpPr>
        <p:spPr>
          <a:xfrm rot="5400000">
            <a:off x="8705635" y="2725098"/>
            <a:ext cx="1861001" cy="23246"/>
          </a:xfrm>
          <a:prstGeom prst="curvedConnector3">
            <a:avLst>
              <a:gd name="adj1" fmla="val 50501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>
            <a:stCxn id="6" idx="2"/>
          </p:cNvCxnSpPr>
          <p:nvPr/>
        </p:nvCxnSpPr>
        <p:spPr>
          <a:xfrm rot="5400000">
            <a:off x="8297912" y="4023592"/>
            <a:ext cx="620933" cy="2032268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637513" y="135229"/>
            <a:ext cx="391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Glisser-déposer les pièces jointes PDF vers l’un des connecteurs de NotaScan.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17" y="731165"/>
            <a:ext cx="4815840" cy="2688844"/>
          </a:xfrm>
          <a:prstGeom prst="rect">
            <a:avLst/>
          </a:prstGeom>
        </p:spPr>
      </p:pic>
      <p:cxnSp>
        <p:nvCxnSpPr>
          <p:cNvPr id="9" name="Connecteur en arc 8"/>
          <p:cNvCxnSpPr/>
          <p:nvPr/>
        </p:nvCxnSpPr>
        <p:spPr>
          <a:xfrm flipV="1">
            <a:off x="4395975" y="1541108"/>
            <a:ext cx="5223267" cy="683932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26"/>
          <p:cNvSpPr txBox="1"/>
          <p:nvPr/>
        </p:nvSpPr>
        <p:spPr>
          <a:xfrm>
            <a:off x="7883092" y="6072292"/>
            <a:ext cx="391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dirty="0"/>
              <a:t>Ranger dans la rédaction d’actes.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38242" y="2235148"/>
            <a:ext cx="1243679" cy="454032"/>
            <a:chOff x="4648566" y="2235079"/>
            <a:chExt cx="1243679" cy="4540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35684" y="2235079"/>
              <a:ext cx="956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50000"/>
                    </a:schemeClr>
                  </a:solidFill>
                </a:rPr>
                <a:t>Presser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7006" y="2050482"/>
            <a:ext cx="1096283" cy="454032"/>
            <a:chOff x="4648566" y="2235079"/>
            <a:chExt cx="1096283" cy="45403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50000"/>
                    </a:schemeClr>
                  </a:solidFill>
                </a:rPr>
                <a:t>Glisser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69815" y="1621555"/>
            <a:ext cx="1409895" cy="454032"/>
            <a:chOff x="4648566" y="2235079"/>
            <a:chExt cx="1409895" cy="4540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935684" y="2235079"/>
              <a:ext cx="1122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50000"/>
                    </a:schemeClr>
                  </a:solidFill>
                </a:rPr>
                <a:t>Relâcher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73062" y="5496123"/>
            <a:ext cx="1310030" cy="646331"/>
            <a:chOff x="4648566" y="2235079"/>
            <a:chExt cx="1096283" cy="6463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935685" y="2235079"/>
              <a:ext cx="809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50000"/>
                    </a:schemeClr>
                  </a:solidFill>
                </a:rPr>
                <a:t>Ranger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71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/>
          <a:srcRect t="2819" r="86158" b="87389"/>
          <a:stretch/>
        </p:blipFill>
        <p:spPr>
          <a:xfrm>
            <a:off x="9425612" y="5648879"/>
            <a:ext cx="1991875" cy="89725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78" y="5308890"/>
            <a:ext cx="3885608" cy="247449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/>
          <a:srcRect t="2819" r="86158" b="87389"/>
          <a:stretch/>
        </p:blipFill>
        <p:spPr>
          <a:xfrm>
            <a:off x="6758612" y="3494030"/>
            <a:ext cx="1991875" cy="8972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02" y="2792351"/>
            <a:ext cx="3885608" cy="24744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819" r="86158" b="87389"/>
          <a:stretch/>
        </p:blipFill>
        <p:spPr>
          <a:xfrm>
            <a:off x="4958502" y="628314"/>
            <a:ext cx="1991875" cy="8972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b="18318"/>
          <a:stretch/>
        </p:blipFill>
        <p:spPr>
          <a:xfrm>
            <a:off x="117665" y="555470"/>
            <a:ext cx="3702168" cy="2035329"/>
          </a:xfrm>
          <a:prstGeom prst="rect">
            <a:avLst/>
          </a:prstGeom>
        </p:spPr>
      </p:pic>
      <p:cxnSp>
        <p:nvCxnSpPr>
          <p:cNvPr id="12" name="Connecteur en arc 11"/>
          <p:cNvCxnSpPr>
            <a:cxnSpLocks/>
          </p:cNvCxnSpPr>
          <p:nvPr/>
        </p:nvCxnSpPr>
        <p:spPr>
          <a:xfrm>
            <a:off x="2554677" y="724167"/>
            <a:ext cx="2547877" cy="328767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>
            <a:cxnSpLocks/>
          </p:cNvCxnSpPr>
          <p:nvPr/>
        </p:nvCxnSpPr>
        <p:spPr>
          <a:xfrm>
            <a:off x="4684510" y="3271159"/>
            <a:ext cx="2097922" cy="414581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/>
          <p:cNvCxnSpPr>
            <a:cxnSpLocks/>
            <a:stCxn id="29" idx="2"/>
          </p:cNvCxnSpPr>
          <p:nvPr/>
        </p:nvCxnSpPr>
        <p:spPr>
          <a:xfrm rot="5400000">
            <a:off x="4092787" y="1537353"/>
            <a:ext cx="1336756" cy="1387975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cxnSpLocks/>
          </p:cNvCxnSpPr>
          <p:nvPr/>
        </p:nvCxnSpPr>
        <p:spPr>
          <a:xfrm rot="5400000">
            <a:off x="5758973" y="4190813"/>
            <a:ext cx="1207454" cy="1028700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>
            <a:cxnSpLocks/>
            <a:endCxn id="32" idx="1"/>
          </p:cNvCxnSpPr>
          <p:nvPr/>
        </p:nvCxnSpPr>
        <p:spPr>
          <a:xfrm>
            <a:off x="7446233" y="5850339"/>
            <a:ext cx="1979379" cy="247169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624" y="584780"/>
            <a:ext cx="961591" cy="241548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 27"/>
          <p:cNvGrpSpPr/>
          <p:nvPr/>
        </p:nvGrpSpPr>
        <p:grpSpPr>
          <a:xfrm>
            <a:off x="5134255" y="1130308"/>
            <a:ext cx="2108059" cy="861558"/>
            <a:chOff x="4527356" y="2256457"/>
            <a:chExt cx="2108059" cy="861558"/>
          </a:xfrm>
        </p:grpSpPr>
        <p:sp>
          <p:nvSpPr>
            <p:cNvPr id="30" name="TextBox 29"/>
            <p:cNvSpPr txBox="1"/>
            <p:nvPr/>
          </p:nvSpPr>
          <p:spPr>
            <a:xfrm>
              <a:off x="4527356" y="2594795"/>
              <a:ext cx="2108059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« Découper et extraire les pages sélectionnées … »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7913172" y="-18551"/>
            <a:ext cx="4307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Découpage en n </a:t>
            </a:r>
            <a:r>
              <a:rPr lang="fr-FR" sz="3200" dirty="0" err="1"/>
              <a:t>PDFs</a:t>
            </a:r>
            <a:r>
              <a:rPr lang="fr-FR" sz="3200" dirty="0"/>
              <a:t> 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Sélectionner les pages du nouveau document dans le panneau de gauche.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Découper avec l’icône.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Ranger le premier document.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Traiter les pages restantes en tant que deuxième document.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Répéter </a:t>
            </a:r>
            <a:r>
              <a:rPr lang="fr-FR" i="1" dirty="0"/>
              <a:t>ad lib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0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b="18318"/>
          <a:stretch/>
        </p:blipFill>
        <p:spPr>
          <a:xfrm>
            <a:off x="7485292" y="4311810"/>
            <a:ext cx="4566478" cy="25104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7925" y="149661"/>
            <a:ext cx="6713845" cy="1976909"/>
          </a:xfrm>
        </p:spPr>
        <p:txBody>
          <a:bodyPr>
            <a:normAutofit fontScale="90000"/>
          </a:bodyPr>
          <a:lstStyle/>
          <a:p>
            <a:r>
              <a:rPr lang="fr-FR" dirty="0"/>
              <a:t>Fusion de PDF :</a:t>
            </a:r>
            <a:br>
              <a:rPr lang="fr-FR" dirty="0"/>
            </a:br>
            <a:r>
              <a:rPr lang="fr-FR" sz="2400" dirty="0"/>
              <a:t>1. Sélectionner des PDF et les déposer sur une tuile</a:t>
            </a:r>
            <a:br>
              <a:rPr lang="fr-FR" sz="2400" dirty="0"/>
            </a:br>
            <a:r>
              <a:rPr lang="fr-FR" sz="2400" dirty="0"/>
              <a:t>2. Choisir le bouton « Fusionner… »</a:t>
            </a:r>
            <a:br>
              <a:rPr lang="fr-FR" sz="2400" dirty="0"/>
            </a:br>
            <a:r>
              <a:rPr lang="fr-FR" sz="2400" dirty="0"/>
              <a:t>3. Ordonner les documents </a:t>
            </a:r>
            <a:br>
              <a:rPr lang="fr-FR" sz="2400" dirty="0"/>
            </a:br>
            <a:r>
              <a:rPr lang="fr-FR" sz="2400" dirty="0"/>
              <a:t>4. Fusionner </a:t>
            </a:r>
            <a:br>
              <a:rPr lang="fr-FR" sz="2400" dirty="0"/>
            </a:br>
            <a:r>
              <a:rPr lang="fr-FR" sz="2400" dirty="0"/>
              <a:t>5. Visualiser et ranger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7" y="4339141"/>
            <a:ext cx="3879366" cy="2030252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 rot="5400000">
            <a:off x="1689549" y="3808269"/>
            <a:ext cx="731543" cy="330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75" y="2273271"/>
            <a:ext cx="4081817" cy="1784031"/>
          </a:xfrm>
          <a:prstGeom prst="rect">
            <a:avLst/>
          </a:prstGeom>
        </p:spPr>
      </p:pic>
      <p:sp>
        <p:nvSpPr>
          <p:cNvPr id="10" name="Flèche à angle droit 9"/>
          <p:cNvSpPr/>
          <p:nvPr/>
        </p:nvSpPr>
        <p:spPr>
          <a:xfrm>
            <a:off x="4191443" y="3939579"/>
            <a:ext cx="770024" cy="1919356"/>
          </a:xfrm>
          <a:prstGeom prst="bentUpArrow">
            <a:avLst>
              <a:gd name="adj1" fmla="val 10233"/>
              <a:gd name="adj2" fmla="val 16693"/>
              <a:gd name="adj3" fmla="val 29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à angle droit 11"/>
          <p:cNvSpPr/>
          <p:nvPr/>
        </p:nvSpPr>
        <p:spPr>
          <a:xfrm flipV="1">
            <a:off x="8055509" y="3864962"/>
            <a:ext cx="431799" cy="666520"/>
          </a:xfrm>
          <a:prstGeom prst="bentUpArrow">
            <a:avLst>
              <a:gd name="adj1" fmla="val 25000"/>
              <a:gd name="adj2" fmla="val 1715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Imag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63" y="149661"/>
            <a:ext cx="779462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77" y="1222676"/>
            <a:ext cx="3403018" cy="1983697"/>
          </a:xfrm>
          <a:prstGeom prst="rect">
            <a:avLst/>
          </a:prstGeom>
        </p:spPr>
      </p:pic>
      <p:cxnSp>
        <p:nvCxnSpPr>
          <p:cNvPr id="9" name="Connecteur en arc 8"/>
          <p:cNvCxnSpPr/>
          <p:nvPr/>
        </p:nvCxnSpPr>
        <p:spPr>
          <a:xfrm flipV="1">
            <a:off x="703385" y="2273271"/>
            <a:ext cx="2419643" cy="35738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27" y="2451965"/>
            <a:ext cx="482540" cy="48254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12" y="5886853"/>
            <a:ext cx="482540" cy="4825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85" y="3829270"/>
            <a:ext cx="482540" cy="48254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873" y="6067714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80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CD7464A1662438D6D5DB847262D15" ma:contentTypeVersion="0" ma:contentTypeDescription="Crée un document." ma:contentTypeScope="" ma:versionID="a823c24b568332944e770138195deb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DAD623-A143-4750-9997-73198896F8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B12289-59B2-4839-B035-8C98ABFF1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D56415-C6A5-499E-AB72-1F1BDD4E8D1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12570</TotalTime>
  <Words>1170</Words>
  <Application>Microsoft Office PowerPoint</Application>
  <PresentationFormat>Grand écran</PresentationFormat>
  <Paragraphs>210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L’écran d’accueil NotaScan</vt:lpstr>
      <vt:lpstr>Présentation PowerPoint</vt:lpstr>
      <vt:lpstr>Menus de l’écran d’accueil</vt:lpstr>
      <vt:lpstr>Présentation PowerPoint</vt:lpstr>
      <vt:lpstr>Présentation PowerPoint</vt:lpstr>
      <vt:lpstr>Présentation PowerPoint</vt:lpstr>
      <vt:lpstr>Fusion de PDF : 1. Sélectionner des PDF et les déposer sur une tuile 2. Choisir le bouton « Fusionner… » 3. Ordonner les documents  4. Fusionner  5. Visualiser et ranger !</vt:lpstr>
      <vt:lpstr>Présentation PowerPoint</vt:lpstr>
      <vt:lpstr>Numériser 1 fois, ranger dans n dossiers</vt:lpstr>
      <vt:lpstr>INOT : Numériser 1 fois, ranger dans n dossiers</vt:lpstr>
      <vt:lpstr>Ajouter un tampon</vt:lpstr>
      <vt:lpstr>Créer de nouveau Tampons</vt:lpstr>
      <vt:lpstr>Ajout de Favoris</vt:lpstr>
      <vt:lpstr>Gestion des signets</vt:lpstr>
      <vt:lpstr>Ajouter des pages dans un document</vt:lpstr>
      <vt:lpstr>Annoter le document</vt:lpstr>
      <vt:lpstr>Réglage des images</vt:lpstr>
      <vt:lpstr>Détection et validation des RIBs</vt:lpstr>
      <vt:lpstr>Détection et contrôle  IBAN (Option)</vt:lpstr>
      <vt:lpstr>OCR d’une page ou d’un paragraphe</vt:lpstr>
      <vt:lpstr>Présentation PowerPoint</vt:lpstr>
      <vt:lpstr>Raccourcis</vt:lpstr>
      <vt:lpstr>GED Courrier</vt:lpstr>
      <vt:lpstr>Paramétrage de la numérisation</vt:lpstr>
      <vt:lpstr>Paramétrage de la numérisation</vt:lpstr>
      <vt:lpstr>Paramétrage avancé de la numérisation</vt:lpstr>
      <vt:lpstr>Paramètres</vt:lpstr>
      <vt:lpstr>Paramétrage de l’acquisition</vt:lpstr>
      <vt:lpstr>Présentation PowerPoint</vt:lpstr>
      <vt:lpstr>Journal des numérisations</vt:lpstr>
      <vt:lpstr>Présentation PowerPoint</vt:lpstr>
    </vt:vector>
  </TitlesOfParts>
  <Company>GenApi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NotaScan 2015</dc:title>
  <dc:creator>Jacques MASSA</dc:creator>
  <cp:lastModifiedBy>Jacques</cp:lastModifiedBy>
  <cp:revision>163</cp:revision>
  <cp:lastPrinted>2014-04-16T12:33:24Z</cp:lastPrinted>
  <dcterms:created xsi:type="dcterms:W3CDTF">2014-03-31T14:53:48Z</dcterms:created>
  <dcterms:modified xsi:type="dcterms:W3CDTF">2018-09-13T13:11:16Z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0x01010069FCD7464A1662438D6D5DB847262D15</vt:lpwstr>
  </property>
</Properties>
</file>